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10" r:id="rId53"/>
    <p:sldId id="308" r:id="rId54"/>
    <p:sldId id="309" r:id="rId55"/>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7D95D5-1283-4F87-87CC-4A12A4D2A350}" type="datetimeFigureOut">
              <a:rPr lang="tr-TR" smtClean="0"/>
              <a:t>26.05.2023</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9C64A9-469F-4359-8586-9D927D5008F4}" type="slidenum">
              <a:rPr lang="tr-TR" smtClean="0"/>
              <a:t>‹#›</a:t>
            </a:fld>
            <a:endParaRPr lang="tr-TR"/>
          </a:p>
        </p:txBody>
      </p:sp>
    </p:spTree>
    <p:extLst>
      <p:ext uri="{BB962C8B-B14F-4D97-AF65-F5344CB8AC3E}">
        <p14:creationId xmlns:p14="http://schemas.microsoft.com/office/powerpoint/2010/main" val="2927260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body" idx="1"/>
          </p:nvPr>
        </p:nvSpPr>
        <p:spPr>
          <a:ln/>
        </p:spPr>
        <p:txBody>
          <a:bodyPr/>
          <a:lstStyle/>
          <a:p>
            <a:endParaRPr lang="en-US"/>
          </a:p>
        </p:txBody>
      </p:sp>
      <p:sp>
        <p:nvSpPr>
          <p:cNvPr id="10243" name="Rectangle 3"/>
          <p:cNvSpPr>
            <a:spLocks noGrp="1" noRot="1" noChangeAspect="1" noChangeArrowheads="1" noTextEdit="1"/>
          </p:cNvSpPr>
          <p:nvPr>
            <p:ph type="sldImg"/>
          </p:nvPr>
        </p:nvSpPr>
        <p:spPr>
          <a:ln cap="flat"/>
        </p:spPr>
      </p:sp>
    </p:spTree>
    <p:extLst>
      <p:ext uri="{BB962C8B-B14F-4D97-AF65-F5344CB8AC3E}">
        <p14:creationId xmlns:p14="http://schemas.microsoft.com/office/powerpoint/2010/main" val="3555794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body" idx="1"/>
          </p:nvPr>
        </p:nvSpPr>
        <p:spPr>
          <a:ln/>
        </p:spPr>
        <p:txBody>
          <a:bodyPr/>
          <a:lstStyle/>
          <a:p>
            <a:endParaRPr lang="en-US"/>
          </a:p>
        </p:txBody>
      </p:sp>
      <p:sp>
        <p:nvSpPr>
          <p:cNvPr id="12291" name="Rectangle 3"/>
          <p:cNvSpPr>
            <a:spLocks noGrp="1" noRot="1" noChangeAspect="1" noChangeArrowheads="1" noTextEdit="1"/>
          </p:cNvSpPr>
          <p:nvPr>
            <p:ph type="sldImg"/>
          </p:nvPr>
        </p:nvSpPr>
        <p:spPr>
          <a:ln cap="flat"/>
        </p:spPr>
      </p:sp>
    </p:spTree>
    <p:extLst>
      <p:ext uri="{BB962C8B-B14F-4D97-AF65-F5344CB8AC3E}">
        <p14:creationId xmlns:p14="http://schemas.microsoft.com/office/powerpoint/2010/main" val="3925936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body" idx="1"/>
          </p:nvPr>
        </p:nvSpPr>
        <p:spPr>
          <a:ln/>
        </p:spPr>
        <p:txBody>
          <a:bodyPr/>
          <a:lstStyle/>
          <a:p>
            <a:endParaRPr lang="en-US"/>
          </a:p>
        </p:txBody>
      </p:sp>
      <p:sp>
        <p:nvSpPr>
          <p:cNvPr id="14339" name="Rectangle 3"/>
          <p:cNvSpPr>
            <a:spLocks noGrp="1" noRot="1" noChangeAspect="1" noChangeArrowheads="1" noTextEdit="1"/>
          </p:cNvSpPr>
          <p:nvPr>
            <p:ph type="sldImg"/>
          </p:nvPr>
        </p:nvSpPr>
        <p:spPr>
          <a:ln cap="flat"/>
        </p:spPr>
      </p:sp>
    </p:spTree>
    <p:extLst>
      <p:ext uri="{BB962C8B-B14F-4D97-AF65-F5344CB8AC3E}">
        <p14:creationId xmlns:p14="http://schemas.microsoft.com/office/powerpoint/2010/main" val="3581213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2F9A70-B2D4-284A-8EC0-58F351ADC032}" type="slidenum">
              <a:rPr lang="en-US" smtClean="0"/>
              <a:pPr/>
              <a:t>13</a:t>
            </a:fld>
            <a:endParaRPr lang="en-US"/>
          </a:p>
        </p:txBody>
      </p:sp>
    </p:spTree>
    <p:extLst>
      <p:ext uri="{BB962C8B-B14F-4D97-AF65-F5344CB8AC3E}">
        <p14:creationId xmlns:p14="http://schemas.microsoft.com/office/powerpoint/2010/main" val="795095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body" idx="1"/>
          </p:nvPr>
        </p:nvSpPr>
        <p:spPr>
          <a:ln/>
        </p:spPr>
        <p:txBody>
          <a:bodyPr/>
          <a:lstStyle/>
          <a:p>
            <a:endParaRPr lang="en-US"/>
          </a:p>
        </p:txBody>
      </p:sp>
      <p:sp>
        <p:nvSpPr>
          <p:cNvPr id="55299" name="Rectangle 3"/>
          <p:cNvSpPr>
            <a:spLocks noGrp="1" noRot="1" noChangeAspect="1" noChangeArrowheads="1" noTextEdit="1"/>
          </p:cNvSpPr>
          <p:nvPr>
            <p:ph type="sldImg"/>
          </p:nvPr>
        </p:nvSpPr>
        <p:spPr>
          <a:ln cap="flat"/>
        </p:spPr>
      </p:sp>
    </p:spTree>
    <p:extLst>
      <p:ext uri="{BB962C8B-B14F-4D97-AF65-F5344CB8AC3E}">
        <p14:creationId xmlns:p14="http://schemas.microsoft.com/office/powerpoint/2010/main" val="41813097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body" idx="1"/>
          </p:nvPr>
        </p:nvSpPr>
        <p:spPr>
          <a:ln/>
        </p:spPr>
        <p:txBody>
          <a:bodyPr/>
          <a:lstStyle/>
          <a:p>
            <a:endParaRPr lang="en-US"/>
          </a:p>
        </p:txBody>
      </p:sp>
      <p:sp>
        <p:nvSpPr>
          <p:cNvPr id="59395" name="Rectangle 3"/>
          <p:cNvSpPr>
            <a:spLocks noGrp="1" noRot="1" noChangeAspect="1" noChangeArrowheads="1" noTextEdit="1"/>
          </p:cNvSpPr>
          <p:nvPr>
            <p:ph type="sldImg"/>
          </p:nvPr>
        </p:nvSpPr>
        <p:spPr>
          <a:ln cap="flat"/>
        </p:spPr>
      </p:sp>
    </p:spTree>
    <p:extLst>
      <p:ext uri="{BB962C8B-B14F-4D97-AF65-F5344CB8AC3E}">
        <p14:creationId xmlns:p14="http://schemas.microsoft.com/office/powerpoint/2010/main" val="2625807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body" idx="1"/>
          </p:nvPr>
        </p:nvSpPr>
        <p:spPr>
          <a:ln/>
        </p:spPr>
        <p:txBody>
          <a:bodyPr/>
          <a:lstStyle/>
          <a:p>
            <a:endParaRPr lang="en-US"/>
          </a:p>
        </p:txBody>
      </p:sp>
      <p:sp>
        <p:nvSpPr>
          <p:cNvPr id="33795" name="Rectangle 3"/>
          <p:cNvSpPr>
            <a:spLocks noGrp="1" noRot="1" noChangeAspect="1" noChangeArrowheads="1" noTextEdit="1"/>
          </p:cNvSpPr>
          <p:nvPr>
            <p:ph type="sldImg"/>
          </p:nvPr>
        </p:nvSpPr>
        <p:spPr>
          <a:xfrm>
            <a:off x="1689100" y="781050"/>
            <a:ext cx="3454400" cy="2590800"/>
          </a:xfrm>
          <a:ln cap="flat"/>
        </p:spPr>
      </p:sp>
    </p:spTree>
    <p:extLst>
      <p:ext uri="{BB962C8B-B14F-4D97-AF65-F5344CB8AC3E}">
        <p14:creationId xmlns:p14="http://schemas.microsoft.com/office/powerpoint/2010/main" val="324596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body" idx="1"/>
          </p:nvPr>
        </p:nvSpPr>
        <p:spPr>
          <a:ln/>
        </p:spPr>
        <p:txBody>
          <a:bodyPr/>
          <a:lstStyle/>
          <a:p>
            <a:endParaRPr lang="en-US"/>
          </a:p>
        </p:txBody>
      </p:sp>
      <p:sp>
        <p:nvSpPr>
          <p:cNvPr id="35843" name="Rectangle 3"/>
          <p:cNvSpPr>
            <a:spLocks noGrp="1" noRot="1" noChangeAspect="1" noChangeArrowheads="1" noTextEdit="1"/>
          </p:cNvSpPr>
          <p:nvPr>
            <p:ph type="sldImg"/>
          </p:nvPr>
        </p:nvSpPr>
        <p:spPr>
          <a:ln cap="flat"/>
        </p:spPr>
      </p:sp>
    </p:spTree>
    <p:extLst>
      <p:ext uri="{BB962C8B-B14F-4D97-AF65-F5344CB8AC3E}">
        <p14:creationId xmlns:p14="http://schemas.microsoft.com/office/powerpoint/2010/main" val="1958180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body" idx="1"/>
          </p:nvPr>
        </p:nvSpPr>
        <p:spPr>
          <a:ln/>
        </p:spPr>
        <p:txBody>
          <a:bodyPr/>
          <a:lstStyle/>
          <a:p>
            <a:endParaRPr lang="en-US"/>
          </a:p>
        </p:txBody>
      </p:sp>
      <p:sp>
        <p:nvSpPr>
          <p:cNvPr id="37891" name="Rectangle 3"/>
          <p:cNvSpPr>
            <a:spLocks noGrp="1" noRot="1" noChangeAspect="1" noChangeArrowheads="1" noTextEdit="1"/>
          </p:cNvSpPr>
          <p:nvPr>
            <p:ph type="sldImg"/>
          </p:nvPr>
        </p:nvSpPr>
        <p:spPr>
          <a:ln cap="flat"/>
        </p:spPr>
      </p:sp>
    </p:spTree>
    <p:extLst>
      <p:ext uri="{BB962C8B-B14F-4D97-AF65-F5344CB8AC3E}">
        <p14:creationId xmlns:p14="http://schemas.microsoft.com/office/powerpoint/2010/main" val="2625959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BAC2506F-FFB4-4151-81FB-3D190AD8982D}" type="datetimeFigureOut">
              <a:rPr lang="tr-TR" smtClean="0"/>
              <a:t>26.05.2023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1506772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BAC2506F-FFB4-4151-81FB-3D190AD8982D}" type="datetimeFigureOut">
              <a:rPr lang="tr-TR" smtClean="0"/>
              <a:t>26.05.2023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26810259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BAC2506F-FFB4-4151-81FB-3D190AD8982D}" type="datetimeFigureOut">
              <a:rPr lang="tr-TR" smtClean="0"/>
              <a:t>26.05.2023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1136589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BAC2506F-FFB4-4151-81FB-3D190AD8982D}" type="datetimeFigureOut">
              <a:rPr lang="tr-TR" smtClean="0"/>
              <a:t>26.05.2023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2831513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BAC2506F-FFB4-4151-81FB-3D190AD8982D}" type="datetimeFigureOut">
              <a:rPr lang="tr-TR" smtClean="0"/>
              <a:t>26.05.2023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2069597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BAC2506F-FFB4-4151-81FB-3D190AD8982D}" type="datetimeFigureOut">
              <a:rPr lang="tr-TR" smtClean="0"/>
              <a:t>26.05.2023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1472384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BAC2506F-FFB4-4151-81FB-3D190AD8982D}" type="datetimeFigureOut">
              <a:rPr lang="tr-TR" smtClean="0"/>
              <a:t>26.05.2023</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13922877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BAC2506F-FFB4-4151-81FB-3D190AD8982D}" type="datetimeFigureOut">
              <a:rPr lang="tr-TR" smtClean="0"/>
              <a:t>26.05.2023</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1740297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BAC2506F-FFB4-4151-81FB-3D190AD8982D}" type="datetimeFigureOut">
              <a:rPr lang="tr-TR" smtClean="0"/>
              <a:t>26.05.2023</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987869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BAC2506F-FFB4-4151-81FB-3D190AD8982D}" type="datetimeFigureOut">
              <a:rPr lang="tr-TR" smtClean="0"/>
              <a:t>26.05.2023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2205983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BAC2506F-FFB4-4151-81FB-3D190AD8982D}" type="datetimeFigureOut">
              <a:rPr lang="tr-TR" smtClean="0"/>
              <a:t>26.05.2023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BEDA7D4F-191F-42B4-AB5D-43C452D6753C}" type="slidenum">
              <a:rPr lang="tr-TR" smtClean="0"/>
              <a:t>‹#›</a:t>
            </a:fld>
            <a:endParaRPr lang="tr-TR"/>
          </a:p>
        </p:txBody>
      </p:sp>
    </p:spTree>
    <p:extLst>
      <p:ext uri="{BB962C8B-B14F-4D97-AF65-F5344CB8AC3E}">
        <p14:creationId xmlns:p14="http://schemas.microsoft.com/office/powerpoint/2010/main" val="16121349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C2506F-FFB4-4151-81FB-3D190AD8982D}" type="datetimeFigureOut">
              <a:rPr lang="tr-TR" smtClean="0"/>
              <a:t>26.05.2023</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DA7D4F-191F-42B4-AB5D-43C452D6753C}" type="slidenum">
              <a:rPr lang="tr-TR" smtClean="0"/>
              <a:t>‹#›</a:t>
            </a:fld>
            <a:endParaRPr lang="tr-TR"/>
          </a:p>
        </p:txBody>
      </p:sp>
    </p:spTree>
    <p:extLst>
      <p:ext uri="{BB962C8B-B14F-4D97-AF65-F5344CB8AC3E}">
        <p14:creationId xmlns:p14="http://schemas.microsoft.com/office/powerpoint/2010/main" val="2968619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p:txBody>
          <a:bodyPr/>
          <a:lstStyle/>
          <a:p>
            <a:r>
              <a:rPr lang="tr-TR">
                <a:latin typeface="Times New Roman" panose="02020603050405020304" pitchFamily="18" charset="0"/>
                <a:cs typeface="Times New Roman" panose="02020603050405020304" pitchFamily="18" charset="0"/>
              </a:rPr>
              <a:t>Sosyoteknik </a:t>
            </a:r>
            <a:r>
              <a:rPr lang="tr-TR" smtClean="0">
                <a:latin typeface="Times New Roman" panose="02020603050405020304" pitchFamily="18" charset="0"/>
                <a:cs typeface="Times New Roman" panose="02020603050405020304" pitchFamily="18" charset="0"/>
              </a:rPr>
              <a:t>Sistemler</a:t>
            </a:r>
            <a:endParaRPr lang="tr-TR"/>
          </a:p>
        </p:txBody>
      </p:sp>
    </p:spTree>
    <p:extLst>
      <p:ext uri="{BB962C8B-B14F-4D97-AF65-F5344CB8AC3E}">
        <p14:creationId xmlns:p14="http://schemas.microsoft.com/office/powerpoint/2010/main" val="37399293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Örgütsel Etkiler</a:t>
            </a:r>
          </a:p>
        </p:txBody>
      </p:sp>
      <p:sp>
        <p:nvSpPr>
          <p:cNvPr id="3" name="Content Placeholder 2"/>
          <p:cNvSpPr>
            <a:spLocks noGrp="1"/>
          </p:cNvSpPr>
          <p:nvPr>
            <p:ph idx="1"/>
          </p:nvPr>
        </p:nvSpPr>
        <p:spPr>
          <a:xfrm>
            <a:off x="1706880" y="1600201"/>
            <a:ext cx="8764172" cy="4525963"/>
          </a:xfrm>
        </p:spPr>
        <p:txBody>
          <a:bodyPr/>
          <a:lstStyle/>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Süreç değişiklikleri</a:t>
            </a:r>
          </a:p>
          <a:p>
            <a:pPr marL="742950" lvl="1" indent="-285750" algn="just"/>
            <a:r>
              <a:rPr lang="tr-TR" sz="2200" dirty="0">
                <a:solidFill>
                  <a:srgbClr val="000000"/>
                </a:solidFill>
                <a:latin typeface="Times New Roman" panose="02020603050405020304" pitchFamily="18" charset="0"/>
              </a:rPr>
              <a:t>Sistemler, iş süreçlerinde değişiklik gerektirebilir, bu nedenle eğitim gerekebilir. Kullanıcılar, önemli değişikliklere karşı koyabilir.</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İş değişiklikleri</a:t>
            </a:r>
          </a:p>
          <a:p>
            <a:pPr marL="742950" lvl="1" indent="-285750" algn="just"/>
            <a:r>
              <a:rPr lang="tr-TR" sz="2200" dirty="0">
                <a:solidFill>
                  <a:srgbClr val="000000"/>
                </a:solidFill>
                <a:latin typeface="Times New Roman" panose="02020603050405020304" pitchFamily="18" charset="0"/>
              </a:rPr>
              <a:t>Sistemler, kullanıcıların becerilerini kaldırabilir veya çalışma şekillerinde değişikliklere neden olabilir. Bir organizasyondaki bireylerin durumu, yeni bir sistemin getirilmesinden etkilenebilir.</a:t>
            </a:r>
          </a:p>
          <a:p>
            <a:pPr algn="just">
              <a:buFont typeface="Arial" panose="020B0604020202020204" pitchFamily="34" charset="0"/>
              <a:buChar char="•"/>
            </a:pPr>
            <a:r>
              <a:rPr lang="tr-TR" b="0" i="0" noProof="0" dirty="0" err="1">
                <a:solidFill>
                  <a:srgbClr val="000000"/>
                </a:solidFill>
                <a:effectLst/>
                <a:latin typeface="Times New Roman" panose="02020603050405020304" pitchFamily="18" charset="0"/>
              </a:rPr>
              <a:t>Organizasyonel</a:t>
            </a:r>
            <a:r>
              <a:rPr lang="tr-TR" b="0" i="0" noProof="0" dirty="0">
                <a:solidFill>
                  <a:srgbClr val="000000"/>
                </a:solidFill>
                <a:effectLst/>
                <a:latin typeface="Times New Roman" panose="02020603050405020304" pitchFamily="18" charset="0"/>
              </a:rPr>
              <a:t> değişiklikler</a:t>
            </a:r>
          </a:p>
          <a:p>
            <a:pPr marL="742950" lvl="1" indent="-285750" algn="just"/>
            <a:r>
              <a:rPr lang="tr-TR" sz="2200" dirty="0">
                <a:solidFill>
                  <a:srgbClr val="000000"/>
                </a:solidFill>
                <a:latin typeface="Times New Roman" panose="02020603050405020304" pitchFamily="18" charset="0"/>
              </a:rPr>
              <a:t>Sistemler, bir organizasyondaki siyasi güç yapısını değiştirebilir. Bir kuruluş bir sisteme bağlıysa, sistemi kontrol edenlerin daha fazla gücü olur.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10</a:t>
            </a:fld>
            <a:endParaRPr lang="en-US"/>
          </a:p>
        </p:txBody>
      </p:sp>
    </p:spTree>
    <p:extLst>
      <p:ext uri="{BB962C8B-B14F-4D97-AF65-F5344CB8AC3E}">
        <p14:creationId xmlns:p14="http://schemas.microsoft.com/office/powerpoint/2010/main" val="14175121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1905001" y="263527"/>
            <a:ext cx="8475785" cy="1108075"/>
          </a:xfrm>
          <a:noFill/>
          <a:ln/>
        </p:spPr>
        <p:txBody>
          <a:bodyPr/>
          <a:lstStyle/>
          <a:p>
            <a:pPr algn="l"/>
            <a:r>
              <a:rPr lang="tr-TR" sz="3200" b="1" dirty="0" err="1">
                <a:solidFill>
                  <a:srgbClr val="000000"/>
                </a:solidFill>
                <a:latin typeface="Times New Roman" panose="02020603050405020304" pitchFamily="18" charset="0"/>
              </a:rPr>
              <a:t>Sosyo</a:t>
            </a:r>
            <a:r>
              <a:rPr lang="tr-TR" sz="3200" b="1" dirty="0">
                <a:solidFill>
                  <a:srgbClr val="000000"/>
                </a:solidFill>
                <a:latin typeface="Times New Roman" panose="02020603050405020304" pitchFamily="18" charset="0"/>
              </a:rPr>
              <a:t>-Teknik Sistem Özellikleri</a:t>
            </a:r>
          </a:p>
        </p:txBody>
      </p:sp>
      <p:sp>
        <p:nvSpPr>
          <p:cNvPr id="13315" name="Rectangle 3"/>
          <p:cNvSpPr>
            <a:spLocks noGrp="1" noChangeArrowheads="1"/>
          </p:cNvSpPr>
          <p:nvPr>
            <p:ph type="body" idx="1"/>
          </p:nvPr>
        </p:nvSpPr>
        <p:spPr>
          <a:noFill/>
          <a:ln/>
        </p:spPr>
        <p:txBody>
          <a:bodyPr/>
          <a:lstStyle/>
          <a:p>
            <a:pPr algn="just">
              <a:buFont typeface="Arial" panose="020B0604020202020204" pitchFamily="34" charset="0"/>
              <a:buChar char="•"/>
            </a:pPr>
            <a:r>
              <a:rPr lang="en-US" dirty="0" err="1">
                <a:solidFill>
                  <a:srgbClr val="000000"/>
                </a:solidFill>
                <a:latin typeface="Times New Roman" panose="02020603050405020304" pitchFamily="18" charset="0"/>
              </a:rPr>
              <a:t>Ortaya</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çıkan</a:t>
            </a:r>
            <a:r>
              <a:rPr lang="tr-TR" dirty="0">
                <a:solidFill>
                  <a:srgbClr val="000000"/>
                </a:solidFill>
                <a:latin typeface="Times New Roman" panose="02020603050405020304" pitchFamily="18" charset="0"/>
              </a:rPr>
              <a:t> özellikler</a:t>
            </a:r>
          </a:p>
          <a:p>
            <a:pPr marL="742950" lvl="1" indent="-285750" algn="just"/>
            <a:r>
              <a:rPr lang="tr-TR" dirty="0">
                <a:solidFill>
                  <a:srgbClr val="000000"/>
                </a:solidFill>
                <a:latin typeface="Times New Roman" panose="02020603050405020304" pitchFamily="18" charset="0"/>
              </a:rPr>
              <a:t>Sistem bileşenlerine ve bunların ilişkilerine bağlı bir bütün sistemin özellikleri.</a:t>
            </a:r>
          </a:p>
          <a:p>
            <a:pPr algn="just">
              <a:buFont typeface="Arial" panose="020B0604020202020204" pitchFamily="34" charset="0"/>
              <a:buChar char="•"/>
            </a:pPr>
            <a:r>
              <a:rPr lang="tr-TR" dirty="0">
                <a:solidFill>
                  <a:srgbClr val="000000"/>
                </a:solidFill>
                <a:latin typeface="Times New Roman" panose="02020603050405020304" pitchFamily="18" charset="0"/>
              </a:rPr>
              <a:t>Kararsız</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Deterministtik</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Değil</a:t>
            </a:r>
            <a:r>
              <a:rPr lang="en-US" dirty="0">
                <a:solidFill>
                  <a:srgbClr val="000000"/>
                </a:solidFill>
                <a:latin typeface="Times New Roman" panose="02020603050405020304" pitchFamily="18" charset="0"/>
              </a:rPr>
              <a:t>)</a:t>
            </a:r>
            <a:endParaRPr lang="tr-TR" dirty="0">
              <a:solidFill>
                <a:srgbClr val="000000"/>
              </a:solidFill>
              <a:latin typeface="Times New Roman" panose="02020603050405020304" pitchFamily="18" charset="0"/>
            </a:endParaRPr>
          </a:p>
          <a:p>
            <a:pPr marL="742950" lvl="1" indent="-285750" algn="just"/>
            <a:r>
              <a:rPr lang="tr-TR" dirty="0">
                <a:solidFill>
                  <a:srgbClr val="000000"/>
                </a:solidFill>
                <a:latin typeface="Times New Roman" panose="02020603050405020304" pitchFamily="18" charset="0"/>
              </a:rPr>
              <a:t>Aynı girdi ile sunulduğunda her zaman aynı çıktıyı üretmezler çünkü sistemlerin davranışı kısmen insan operatörlerine bağlıdır.</a:t>
            </a:r>
          </a:p>
          <a:p>
            <a:pPr algn="just">
              <a:buFont typeface="Arial" panose="020B0604020202020204" pitchFamily="34" charset="0"/>
              <a:buChar char="•"/>
            </a:pPr>
            <a:r>
              <a:rPr lang="tr-TR" dirty="0" err="1">
                <a:solidFill>
                  <a:srgbClr val="000000"/>
                </a:solidFill>
                <a:latin typeface="Times New Roman" panose="02020603050405020304" pitchFamily="18" charset="0"/>
              </a:rPr>
              <a:t>Organizasyonel</a:t>
            </a:r>
            <a:r>
              <a:rPr lang="tr-TR" dirty="0">
                <a:solidFill>
                  <a:srgbClr val="000000"/>
                </a:solidFill>
                <a:latin typeface="Times New Roman" panose="02020603050405020304" pitchFamily="18" charset="0"/>
              </a:rPr>
              <a:t> hedeflerle karmaşık ilişkiler</a:t>
            </a:r>
          </a:p>
          <a:p>
            <a:pPr marL="742950" lvl="1" indent="-285750" algn="just"/>
            <a:r>
              <a:rPr lang="tr-TR" dirty="0">
                <a:solidFill>
                  <a:srgbClr val="000000"/>
                </a:solidFill>
                <a:latin typeface="Times New Roman" panose="02020603050405020304" pitchFamily="18" charset="0"/>
              </a:rPr>
              <a:t>Sistemin </a:t>
            </a:r>
            <a:r>
              <a:rPr lang="tr-TR" dirty="0" err="1">
                <a:solidFill>
                  <a:srgbClr val="000000"/>
                </a:solidFill>
                <a:latin typeface="Times New Roman" panose="02020603050405020304" pitchFamily="18" charset="0"/>
              </a:rPr>
              <a:t>organizasyonel</a:t>
            </a:r>
            <a:r>
              <a:rPr lang="tr-TR" dirty="0">
                <a:solidFill>
                  <a:srgbClr val="000000"/>
                </a:solidFill>
                <a:latin typeface="Times New Roman" panose="02020603050405020304" pitchFamily="18" charset="0"/>
              </a:rPr>
              <a:t> hedefleri ne ölçüde desteklediği sadece sistemin kendisine bağlı değildir.</a:t>
            </a:r>
          </a:p>
        </p:txBody>
      </p:sp>
    </p:spTree>
    <p:extLst>
      <p:ext uri="{BB962C8B-B14F-4D97-AF65-F5344CB8AC3E}">
        <p14:creationId xmlns:p14="http://schemas.microsoft.com/office/powerpoint/2010/main" val="67023406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ChangeArrowheads="1"/>
          </p:cNvSpPr>
          <p:nvPr>
            <p:ph type="title"/>
          </p:nvPr>
        </p:nvSpPr>
        <p:spPr/>
        <p:txBody>
          <a:bodyPr/>
          <a:lstStyle/>
          <a:p>
            <a:pPr algn="l"/>
            <a:r>
              <a:rPr lang="en-US" sz="3200" b="1" dirty="0" err="1">
                <a:solidFill>
                  <a:srgbClr val="000000"/>
                </a:solidFill>
                <a:latin typeface="Times New Roman" panose="02020603050405020304" pitchFamily="18" charset="0"/>
              </a:rPr>
              <a:t>Ortaya</a:t>
            </a:r>
            <a:r>
              <a:rPr lang="en-US" sz="3200" b="1" dirty="0">
                <a:solidFill>
                  <a:srgbClr val="000000"/>
                </a:solidFill>
                <a:latin typeface="Times New Roman" panose="02020603050405020304" pitchFamily="18" charset="0"/>
              </a:rPr>
              <a:t> </a:t>
            </a:r>
            <a:r>
              <a:rPr lang="en-US" sz="3200" b="1" dirty="0" err="1">
                <a:solidFill>
                  <a:srgbClr val="000000"/>
                </a:solidFill>
                <a:latin typeface="Times New Roman" panose="02020603050405020304" pitchFamily="18" charset="0"/>
              </a:rPr>
              <a:t>Çıkan</a:t>
            </a:r>
            <a:r>
              <a:rPr lang="tr-TR" sz="3200" b="1" dirty="0">
                <a:solidFill>
                  <a:srgbClr val="000000"/>
                </a:solidFill>
                <a:latin typeface="Times New Roman" panose="02020603050405020304" pitchFamily="18" charset="0"/>
              </a:rPr>
              <a:t> Özellikler</a:t>
            </a:r>
          </a:p>
        </p:txBody>
      </p:sp>
      <p:sp>
        <p:nvSpPr>
          <p:cNvPr id="74755" name="Rectangle 3"/>
          <p:cNvSpPr>
            <a:spLocks noGrp="1" noChangeArrowheads="1"/>
          </p:cNvSpPr>
          <p:nvPr>
            <p:ph type="body"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Bir sistemin bileşenlerinin özelliklerinden türetilebilen özellikler yerine sistemin bir bütün olarak özellikleri</a:t>
            </a:r>
          </a:p>
          <a:p>
            <a:pPr algn="just">
              <a:buFont typeface="Arial" panose="020B0604020202020204" pitchFamily="34" charset="0"/>
              <a:buChar char="•"/>
            </a:pPr>
            <a:r>
              <a:rPr lang="tr-TR" dirty="0">
                <a:solidFill>
                  <a:srgbClr val="000000"/>
                </a:solidFill>
                <a:latin typeface="Times New Roman" panose="02020603050405020304" pitchFamily="18" charset="0"/>
              </a:rPr>
              <a:t>Ortaya çıkan özellikler, sistem bileşenleri arasındaki ilişkilerin bir sonucudur</a:t>
            </a:r>
          </a:p>
          <a:p>
            <a:pPr algn="just">
              <a:buFont typeface="Arial" panose="020B0604020202020204" pitchFamily="34" charset="0"/>
              <a:buChar char="•"/>
            </a:pPr>
            <a:r>
              <a:rPr lang="tr-TR" dirty="0">
                <a:solidFill>
                  <a:srgbClr val="000000"/>
                </a:solidFill>
                <a:latin typeface="Times New Roman" panose="02020603050405020304" pitchFamily="18" charset="0"/>
              </a:rPr>
              <a:t>Bu nedenle, yalnızca bileşenler bir sisteme entegre edildikten sonra değerlendirilebilir ve ölçülebilir</a:t>
            </a:r>
          </a:p>
        </p:txBody>
      </p:sp>
    </p:spTree>
    <p:extLst>
      <p:ext uri="{BB962C8B-B14F-4D97-AF65-F5344CB8AC3E}">
        <p14:creationId xmlns:p14="http://schemas.microsoft.com/office/powerpoint/2010/main" val="3505016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61128"/>
            <a:ext cx="8229600" cy="1143000"/>
          </a:xfrm>
        </p:spPr>
        <p:txBody>
          <a:bodyPr/>
          <a:lstStyle/>
          <a:p>
            <a:pPr algn="l"/>
            <a:r>
              <a:rPr lang="tr-TR" sz="3200" b="1" dirty="0">
                <a:solidFill>
                  <a:srgbClr val="000000"/>
                </a:solidFill>
                <a:latin typeface="Times New Roman" panose="02020603050405020304" pitchFamily="18" charset="0"/>
              </a:rPr>
              <a:t>Ortaya Çıkan Özelliklerin Örnekleri</a:t>
            </a:r>
          </a:p>
        </p:txBody>
      </p:sp>
      <p:graphicFrame>
        <p:nvGraphicFramePr>
          <p:cNvPr id="4" name="Content Placeholder 3"/>
          <p:cNvGraphicFramePr>
            <a:graphicFrameLocks noGrp="1"/>
          </p:cNvGraphicFramePr>
          <p:nvPr>
            <p:ph idx="1"/>
            <p:extLst/>
          </p:nvPr>
        </p:nvGraphicFramePr>
        <p:xfrm>
          <a:off x="1524000" y="1163681"/>
          <a:ext cx="9144000" cy="5730240"/>
        </p:xfrm>
        <a:graphic>
          <a:graphicData uri="http://schemas.openxmlformats.org/drawingml/2006/table">
            <a:tbl>
              <a:tblPr firstRow="1" bandRow="1">
                <a:tableStyleId>{5C22544A-7EE6-4342-B048-85BDC9FD1C3A}</a:tableStyleId>
              </a:tblPr>
              <a:tblGrid>
                <a:gridCol w="1691640">
                  <a:extLst>
                    <a:ext uri="{9D8B030D-6E8A-4147-A177-3AD203B41FA5}">
                      <a16:colId xmlns:a16="http://schemas.microsoft.com/office/drawing/2014/main" val="20000"/>
                    </a:ext>
                  </a:extLst>
                </a:gridCol>
                <a:gridCol w="7452360">
                  <a:extLst>
                    <a:ext uri="{9D8B030D-6E8A-4147-A177-3AD203B41FA5}">
                      <a16:colId xmlns:a16="http://schemas.microsoft.com/office/drawing/2014/main" val="20001"/>
                    </a:ext>
                  </a:extLst>
                </a:gridCol>
              </a:tblGrid>
              <a:tr h="366188">
                <a:tc>
                  <a:txBody>
                    <a:bodyPr/>
                    <a:lstStyle/>
                    <a:p>
                      <a:r>
                        <a:rPr lang="en-US" sz="2000" noProof="0" dirty="0" err="1" smtClean="0"/>
                        <a:t>Özellik</a:t>
                      </a:r>
                      <a:endParaRPr lang="tr-TR" sz="2000" noProof="0" dirty="0"/>
                    </a:p>
                  </a:txBody>
                  <a:tcPr anchor="ctr"/>
                </a:tc>
                <a:tc>
                  <a:txBody>
                    <a:bodyPr/>
                    <a:lstStyle/>
                    <a:p>
                      <a:r>
                        <a:rPr lang="tr-TR" sz="2000" b="1" noProof="0">
                          <a:effectLst/>
                        </a:rPr>
                        <a:t>Açıklama</a:t>
                      </a:r>
                      <a:endParaRPr lang="tr-TR" sz="2000" noProof="0"/>
                    </a:p>
                  </a:txBody>
                  <a:tcPr anchor="ctr"/>
                </a:tc>
                <a:extLst>
                  <a:ext uri="{0D108BD9-81ED-4DB2-BD59-A6C34878D82A}">
                    <a16:rowId xmlns:a16="http://schemas.microsoft.com/office/drawing/2014/main" val="10000"/>
                  </a:ext>
                </a:extLst>
              </a:tr>
              <a:tr h="503977">
                <a:tc>
                  <a:txBody>
                    <a:bodyPr/>
                    <a:lstStyle/>
                    <a:p>
                      <a:r>
                        <a:rPr lang="en-US" sz="2000" noProof="0" dirty="0" err="1" smtClean="0"/>
                        <a:t>Hacim</a:t>
                      </a:r>
                      <a:endParaRPr lang="tr-TR" sz="2000" noProof="0" dirty="0"/>
                    </a:p>
                  </a:txBody>
                  <a:tcPr anchor="ctr"/>
                </a:tc>
                <a:tc>
                  <a:txBody>
                    <a:bodyPr/>
                    <a:lstStyle/>
                    <a:p>
                      <a:r>
                        <a:rPr lang="tr-TR" sz="2000" noProof="0" dirty="0">
                          <a:effectLst/>
                        </a:rPr>
                        <a:t>Bir sistemin hacmi (kaplanan toplam alan), bileşen tertibatlarının nasıl düzenlendiğine ve bağlandığına bağlı olarak değişir.</a:t>
                      </a:r>
                      <a:endParaRPr lang="tr-TR" sz="2000" noProof="0" dirty="0"/>
                    </a:p>
                  </a:txBody>
                  <a:tcPr anchor="ctr"/>
                </a:tc>
                <a:extLst>
                  <a:ext uri="{0D108BD9-81ED-4DB2-BD59-A6C34878D82A}">
                    <a16:rowId xmlns:a16="http://schemas.microsoft.com/office/drawing/2014/main" val="10001"/>
                  </a:ext>
                </a:extLst>
              </a:tr>
              <a:tr h="723098">
                <a:tc>
                  <a:txBody>
                    <a:bodyPr/>
                    <a:lstStyle/>
                    <a:p>
                      <a:r>
                        <a:rPr lang="tr-TR" sz="2000" noProof="0" dirty="0">
                          <a:effectLst/>
                        </a:rPr>
                        <a:t>Güvenilirlik</a:t>
                      </a:r>
                      <a:endParaRPr lang="tr-TR" sz="2000" noProof="0" dirty="0"/>
                    </a:p>
                  </a:txBody>
                  <a:tcPr anchor="ctr"/>
                </a:tc>
                <a:tc>
                  <a:txBody>
                    <a:bodyPr/>
                    <a:lstStyle/>
                    <a:p>
                      <a:r>
                        <a:rPr lang="tr-TR" sz="2000" noProof="0" dirty="0">
                          <a:effectLst/>
                        </a:rPr>
                        <a:t>Sistem güvenilirliği bileşen güvenilirliğine bağlıdır, ancak beklenmeyen etkileşimler yeni tür arızalara neden olabilir ve bu nedenle sistemin güvenilirliğini etkileyebilir.</a:t>
                      </a:r>
                      <a:endParaRPr lang="tr-TR" sz="2000" noProof="0" dirty="0"/>
                    </a:p>
                  </a:txBody>
                  <a:tcPr anchor="ctr"/>
                </a:tc>
                <a:extLst>
                  <a:ext uri="{0D108BD9-81ED-4DB2-BD59-A6C34878D82A}">
                    <a16:rowId xmlns:a16="http://schemas.microsoft.com/office/drawing/2014/main" val="10002"/>
                  </a:ext>
                </a:extLst>
              </a:tr>
              <a:tr h="942219">
                <a:tc>
                  <a:txBody>
                    <a:bodyPr/>
                    <a:lstStyle/>
                    <a:p>
                      <a:r>
                        <a:rPr lang="tr-TR" sz="2000" noProof="0">
                          <a:effectLst/>
                        </a:rPr>
                        <a:t>Güvenlik</a:t>
                      </a:r>
                      <a:endParaRPr lang="tr-TR" sz="2000" noProof="0"/>
                    </a:p>
                  </a:txBody>
                  <a:tcPr anchor="ctr"/>
                </a:tc>
                <a:tc>
                  <a:txBody>
                    <a:bodyPr/>
                    <a:lstStyle/>
                    <a:p>
                      <a:r>
                        <a:rPr lang="tr-TR" sz="2000" noProof="0" dirty="0">
                          <a:effectLst/>
                        </a:rPr>
                        <a:t>Sistemin güvenliği (saldırıya direnme yeteneği) kolaylıkla ölçülemeyen karmaşık bir özelliktir. Sistem tasarımcıları tarafından beklenmeyen saldırılar tasarlanabilir ve bu nedenle yerleşik güvenlik önlemlerini ortadan kaldırabilir.</a:t>
                      </a:r>
                      <a:endParaRPr lang="tr-TR" sz="2000" noProof="0" dirty="0"/>
                    </a:p>
                  </a:txBody>
                  <a:tcPr anchor="ctr"/>
                </a:tc>
                <a:extLst>
                  <a:ext uri="{0D108BD9-81ED-4DB2-BD59-A6C34878D82A}">
                    <a16:rowId xmlns:a16="http://schemas.microsoft.com/office/drawing/2014/main" val="10003"/>
                  </a:ext>
                </a:extLst>
              </a:tr>
              <a:tr h="942219">
                <a:tc>
                  <a:txBody>
                    <a:bodyPr/>
                    <a:lstStyle/>
                    <a:p>
                      <a:r>
                        <a:rPr lang="tr-TR" sz="2000" noProof="0">
                          <a:effectLst/>
                        </a:rPr>
                        <a:t>Onarılabilirlik</a:t>
                      </a:r>
                      <a:endParaRPr lang="tr-TR" sz="2000" noProof="0"/>
                    </a:p>
                  </a:txBody>
                  <a:tcPr anchor="ctr"/>
                </a:tc>
                <a:tc>
                  <a:txBody>
                    <a:bodyPr/>
                    <a:lstStyle/>
                    <a:p>
                      <a:r>
                        <a:rPr lang="tr-TR" sz="2000" noProof="0" dirty="0">
                          <a:effectLst/>
                        </a:rPr>
                        <a:t>Bu özellik, keşfedildikten sonra sistemdeki bir sorunu çözmenin ne kadar kolay olduğunu yansıtır. Sorunu teşhis edebilmeye, hatalı bileşenlere erişebilmeye ve bu bileşenleri </a:t>
                      </a:r>
                      <a:r>
                        <a:rPr lang="en-US" sz="2000" noProof="0" dirty="0" err="1" smtClean="0">
                          <a:effectLst/>
                        </a:rPr>
                        <a:t>modifiye</a:t>
                      </a:r>
                      <a:r>
                        <a:rPr lang="en-US" sz="2000" noProof="0" dirty="0" smtClean="0">
                          <a:effectLst/>
                        </a:rPr>
                        <a:t> </a:t>
                      </a:r>
                      <a:r>
                        <a:rPr lang="en-US" sz="2000" noProof="0" dirty="0" err="1" smtClean="0">
                          <a:effectLst/>
                        </a:rPr>
                        <a:t>edebilmeye</a:t>
                      </a:r>
                      <a:r>
                        <a:rPr lang="tr-TR" sz="2000" noProof="0" dirty="0" smtClean="0">
                          <a:effectLst/>
                        </a:rPr>
                        <a:t> </a:t>
                      </a:r>
                      <a:r>
                        <a:rPr lang="tr-TR" sz="2000" noProof="0" dirty="0">
                          <a:effectLst/>
                        </a:rPr>
                        <a:t>veya değiştirebilmeye bağlıdır.</a:t>
                      </a:r>
                      <a:endParaRPr lang="tr-TR" sz="2000" noProof="0" dirty="0"/>
                    </a:p>
                  </a:txBody>
                  <a:tcPr anchor="ctr"/>
                </a:tc>
                <a:extLst>
                  <a:ext uri="{0D108BD9-81ED-4DB2-BD59-A6C34878D82A}">
                    <a16:rowId xmlns:a16="http://schemas.microsoft.com/office/drawing/2014/main" val="10004"/>
                  </a:ext>
                </a:extLst>
              </a:tr>
              <a:tr h="723098">
                <a:tc>
                  <a:txBody>
                    <a:bodyPr/>
                    <a:lstStyle/>
                    <a:p>
                      <a:r>
                        <a:rPr lang="tr-TR" sz="2000" noProof="0">
                          <a:effectLst/>
                        </a:rPr>
                        <a:t>Kullanılabilirlik</a:t>
                      </a:r>
                      <a:endParaRPr lang="tr-TR" sz="2000" noProof="0"/>
                    </a:p>
                  </a:txBody>
                  <a:tcPr anchor="ctr"/>
                </a:tc>
                <a:tc>
                  <a:txBody>
                    <a:bodyPr/>
                    <a:lstStyle/>
                    <a:p>
                      <a:r>
                        <a:rPr lang="tr-TR" sz="2000" noProof="0" dirty="0">
                          <a:effectLst/>
                        </a:rPr>
                        <a:t>Bu özellik, sistemi kullanmanın ne kadar kolay olduğunu yansıtır. Teknik sistem bileşenlerine, operatörlerine ve işletim ortamına bağlıdır.</a:t>
                      </a:r>
                      <a:endParaRPr lang="tr-TR" sz="2000" noProof="0" dirty="0"/>
                    </a:p>
                  </a:txBody>
                  <a:tcPr anchor="ctr"/>
                </a:tc>
                <a:extLst>
                  <a:ext uri="{0D108BD9-81ED-4DB2-BD59-A6C34878D82A}">
                    <a16:rowId xmlns:a16="http://schemas.microsoft.com/office/drawing/2014/main" val="10005"/>
                  </a:ext>
                </a:extLst>
              </a:tr>
            </a:tbl>
          </a:graphicData>
        </a:graphic>
      </p:graphicFrame>
      <p:sp>
        <p:nvSpPr>
          <p:cNvPr id="5" name="Slide Number Placeholder 4"/>
          <p:cNvSpPr>
            <a:spLocks noGrp="1"/>
          </p:cNvSpPr>
          <p:nvPr>
            <p:ph type="sldNum" sz="quarter" idx="12"/>
          </p:nvPr>
        </p:nvSpPr>
        <p:spPr/>
        <p:txBody>
          <a:bodyPr/>
          <a:lstStyle/>
          <a:p>
            <a:fld id="{A86F8904-DFC0-E240-BFF8-1216C9CAE37B}" type="slidenum">
              <a:rPr lang="en-US" smtClean="0"/>
              <a:pPr/>
              <a:t>13</a:t>
            </a:fld>
            <a:endParaRPr lang="en-US"/>
          </a:p>
        </p:txBody>
      </p:sp>
      <p:sp>
        <p:nvSpPr>
          <p:cNvPr id="6" name="Footer Placeholder 5"/>
          <p:cNvSpPr>
            <a:spLocks noGrp="1"/>
          </p:cNvSpPr>
          <p:nvPr>
            <p:ph type="ftr" sz="quarter" idx="11"/>
          </p:nvPr>
        </p:nvSpPr>
        <p:spPr>
          <a:xfrm>
            <a:off x="7132320" y="6538913"/>
            <a:ext cx="2895600" cy="365125"/>
          </a:xfrm>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Tree>
    <p:extLst>
      <p:ext uri="{BB962C8B-B14F-4D97-AF65-F5344CB8AC3E}">
        <p14:creationId xmlns:p14="http://schemas.microsoft.com/office/powerpoint/2010/main" val="38474187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p:txBody>
          <a:bodyPr/>
          <a:lstStyle/>
          <a:p>
            <a:pPr algn="l"/>
            <a:r>
              <a:rPr lang="tr-TR" sz="3200" b="1" dirty="0">
                <a:solidFill>
                  <a:srgbClr val="000000"/>
                </a:solidFill>
                <a:latin typeface="Times New Roman" panose="02020603050405020304" pitchFamily="18" charset="0"/>
              </a:rPr>
              <a:t>Ortaya Çıkan </a:t>
            </a:r>
            <a:r>
              <a:rPr lang="en-US" sz="3200" b="1" dirty="0" err="1">
                <a:solidFill>
                  <a:srgbClr val="000000"/>
                </a:solidFill>
                <a:latin typeface="Times New Roman" panose="02020603050405020304" pitchFamily="18" charset="0"/>
              </a:rPr>
              <a:t>Özellik</a:t>
            </a:r>
            <a:r>
              <a:rPr lang="tr-TR" sz="3200" b="1" dirty="0">
                <a:solidFill>
                  <a:srgbClr val="000000"/>
                </a:solidFill>
                <a:latin typeface="Times New Roman" panose="02020603050405020304" pitchFamily="18" charset="0"/>
              </a:rPr>
              <a:t> Türleri</a:t>
            </a:r>
          </a:p>
        </p:txBody>
      </p:sp>
      <p:sp>
        <p:nvSpPr>
          <p:cNvPr id="75779" name="Rectangle 3"/>
          <p:cNvSpPr>
            <a:spLocks noGrp="1" noChangeArrowheads="1"/>
          </p:cNvSpPr>
          <p:nvPr>
            <p:ph type="body"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Fonksiyonel özellikler</a:t>
            </a:r>
          </a:p>
          <a:p>
            <a:pPr marL="742950" lvl="1" indent="-285750" algn="just"/>
            <a:r>
              <a:rPr lang="tr-TR" dirty="0">
                <a:solidFill>
                  <a:srgbClr val="000000"/>
                </a:solidFill>
                <a:latin typeface="Times New Roman" panose="02020603050405020304" pitchFamily="18" charset="0"/>
              </a:rPr>
              <a:t>Bunlar, bir sistemin tüm parçaları bir hedefe ulaşmak için birlikte çalıştığında ortaya çıkar. Örneğin bir bisiklet, bileşenlerinden monte edildikten sonra bir taşıma aracı olma işlevsel özelliği</a:t>
            </a:r>
            <a:r>
              <a:rPr lang="en-US" dirty="0" err="1">
                <a:solidFill>
                  <a:srgbClr val="000000"/>
                </a:solidFill>
                <a:latin typeface="Times New Roman" panose="02020603050405020304" pitchFamily="18" charset="0"/>
              </a:rPr>
              <a:t>ni</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kazanır</a:t>
            </a:r>
            <a:r>
              <a:rPr lang="tr-TR" dirty="0">
                <a:solidFill>
                  <a:srgbClr val="000000"/>
                </a:solidFill>
                <a:latin typeface="Times New Roman" panose="02020603050405020304" pitchFamily="18" charset="0"/>
              </a:rPr>
              <a:t>.</a:t>
            </a:r>
          </a:p>
          <a:p>
            <a:pPr algn="just"/>
            <a:r>
              <a:rPr lang="tr-TR" dirty="0">
                <a:solidFill>
                  <a:srgbClr val="000000"/>
                </a:solidFill>
                <a:latin typeface="Times New Roman" panose="02020603050405020304" pitchFamily="18" charset="0"/>
              </a:rPr>
              <a:t>Fonksiyonel </a:t>
            </a:r>
            <a:r>
              <a:rPr lang="tr-TR" dirty="0">
                <a:solidFill>
                  <a:srgbClr val="000000"/>
                </a:solidFill>
                <a:latin typeface="Times New Roman" panose="02020603050405020304" pitchFamily="18" charset="0"/>
              </a:rPr>
              <a:t>olmayan ortaya çıkan özellikler</a:t>
            </a:r>
          </a:p>
          <a:p>
            <a:pPr marL="742950" lvl="1" indent="-285750" algn="just"/>
            <a:r>
              <a:rPr lang="tr-TR" dirty="0">
                <a:solidFill>
                  <a:srgbClr val="000000"/>
                </a:solidFill>
                <a:latin typeface="Times New Roman" panose="02020603050405020304" pitchFamily="18" charset="0"/>
              </a:rPr>
              <a:t>Örnekler güvenilirlik, performans, güvenlik</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kullanım</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güvenliği</a:t>
            </a:r>
            <a:r>
              <a:rPr lang="en-US" dirty="0">
                <a:solidFill>
                  <a:srgbClr val="000000"/>
                </a:solidFill>
                <a:latin typeface="Times New Roman" panose="02020603050405020304" pitchFamily="18" charset="0"/>
              </a:rPr>
              <a:t>)</a:t>
            </a:r>
            <a:r>
              <a:rPr lang="tr-TR" dirty="0">
                <a:solidFill>
                  <a:srgbClr val="000000"/>
                </a:solidFill>
                <a:latin typeface="Times New Roman" panose="02020603050405020304" pitchFamily="18" charset="0"/>
              </a:rPr>
              <a:t> ve güvenliktir</a:t>
            </a:r>
            <a:r>
              <a:rPr lang="en-US" dirty="0">
                <a:solidFill>
                  <a:srgbClr val="000000"/>
                </a:solidFill>
                <a:latin typeface="Times New Roman" panose="02020603050405020304" pitchFamily="18" charset="0"/>
              </a:rPr>
              <a:t> (hack </a:t>
            </a:r>
            <a:r>
              <a:rPr lang="en-US" dirty="0" err="1">
                <a:solidFill>
                  <a:srgbClr val="000000"/>
                </a:solidFill>
                <a:latin typeface="Times New Roman" panose="02020603050405020304" pitchFamily="18" charset="0"/>
              </a:rPr>
              <a:t>güvenliği</a:t>
            </a:r>
            <a:r>
              <a:rPr lang="en-US" dirty="0">
                <a:solidFill>
                  <a:srgbClr val="000000"/>
                </a:solidFill>
                <a:latin typeface="Times New Roman" panose="02020603050405020304" pitchFamily="18" charset="0"/>
              </a:rPr>
              <a:t>)</a:t>
            </a:r>
            <a:r>
              <a:rPr lang="tr-TR" dirty="0">
                <a:solidFill>
                  <a:srgbClr val="000000"/>
                </a:solidFill>
                <a:latin typeface="Times New Roman" panose="02020603050405020304" pitchFamily="18" charset="0"/>
              </a:rPr>
              <a:t>. Bunlar, sistemin işletim ortamındaki davranışıyla ilgilidir. Bu özelliklerde minimum tanımlı seviyeye ulaşılamaması</a:t>
            </a:r>
            <a:r>
              <a:rPr lang="en-US" dirty="0">
                <a:solidFill>
                  <a:srgbClr val="000000"/>
                </a:solidFill>
                <a:latin typeface="Times New Roman" panose="02020603050405020304" pitchFamily="18" charset="0"/>
              </a:rPr>
              <a:t>,</a:t>
            </a:r>
            <a:r>
              <a:rPr lang="tr-TR" dirty="0">
                <a:solidFill>
                  <a:srgbClr val="000000"/>
                </a:solidFill>
                <a:latin typeface="Times New Roman" panose="02020603050405020304" pitchFamily="18" charset="0"/>
              </a:rPr>
              <a:t> sistemi kullanılamaz hale getirebileceğinden, bilgisayar tabanlı sistemler için genellikle kritiktirler.</a:t>
            </a:r>
          </a:p>
        </p:txBody>
      </p:sp>
    </p:spTree>
    <p:extLst>
      <p:ext uri="{BB962C8B-B14F-4D97-AF65-F5344CB8AC3E}">
        <p14:creationId xmlns:p14="http://schemas.microsoft.com/office/powerpoint/2010/main" val="31403602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body" idx="1"/>
          </p:nvPr>
        </p:nvSpPr>
        <p:spPr>
          <a:noFill/>
          <a:ln/>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Bileşenler arası bağımlılıklar nedeniyle, hatalar sistem boyunca yayılabilir.</a:t>
            </a:r>
          </a:p>
          <a:p>
            <a:pPr algn="just">
              <a:buFont typeface="Arial" panose="020B0604020202020204" pitchFamily="34" charset="0"/>
              <a:buChar char="•"/>
            </a:pPr>
            <a:r>
              <a:rPr lang="tr-TR" dirty="0">
                <a:solidFill>
                  <a:srgbClr val="000000"/>
                </a:solidFill>
                <a:latin typeface="Times New Roman" panose="02020603050405020304" pitchFamily="18" charset="0"/>
              </a:rPr>
              <a:t>Sistem hataları genellikle bileşenler arasındaki öngörülemeyen karşılıklı ilişkiler nedeniyle ortaya çıkar.</a:t>
            </a:r>
          </a:p>
          <a:p>
            <a:pPr algn="just">
              <a:buFont typeface="Arial" panose="020B0604020202020204" pitchFamily="34" charset="0"/>
              <a:buChar char="•"/>
            </a:pPr>
            <a:r>
              <a:rPr lang="tr-TR" dirty="0">
                <a:solidFill>
                  <a:srgbClr val="000000"/>
                </a:solidFill>
                <a:latin typeface="Times New Roman" panose="02020603050405020304" pitchFamily="18" charset="0"/>
              </a:rPr>
              <a:t>Tüm olası bileşen ilişkilerini önceden tahmin etmek neredeyse imkansızdır.</a:t>
            </a:r>
          </a:p>
          <a:p>
            <a:pPr algn="just">
              <a:buFont typeface="Arial" panose="020B0604020202020204" pitchFamily="34" charset="0"/>
              <a:buChar char="•"/>
            </a:pPr>
            <a:r>
              <a:rPr lang="tr-TR" dirty="0">
                <a:solidFill>
                  <a:srgbClr val="000000"/>
                </a:solidFill>
                <a:latin typeface="Times New Roman" panose="02020603050405020304" pitchFamily="18" charset="0"/>
              </a:rPr>
              <a:t>Yazılım güvenilirlik ölçüleri, genel sistem güvenilirliğinin yanlış bir resmini verebilir.</a:t>
            </a:r>
          </a:p>
        </p:txBody>
      </p:sp>
      <p:sp>
        <p:nvSpPr>
          <p:cNvPr id="54275" name="Rectangle 3"/>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Ortaya Çıkan Bir </a:t>
            </a:r>
            <a:r>
              <a:rPr lang="en-US" sz="3200" b="1" dirty="0" err="1">
                <a:solidFill>
                  <a:srgbClr val="000000"/>
                </a:solidFill>
                <a:latin typeface="Times New Roman" panose="02020603050405020304" pitchFamily="18" charset="0"/>
              </a:rPr>
              <a:t>Özellik</a:t>
            </a:r>
            <a:r>
              <a:rPr lang="tr-TR" sz="3200" b="1" dirty="0">
                <a:solidFill>
                  <a:srgbClr val="000000"/>
                </a:solidFill>
                <a:latin typeface="Times New Roman" panose="02020603050405020304" pitchFamily="18" charset="0"/>
              </a:rPr>
              <a:t> Olarak Güvenilirlik</a:t>
            </a:r>
          </a:p>
        </p:txBody>
      </p:sp>
    </p:spTree>
    <p:extLst>
      <p:ext uri="{BB962C8B-B14F-4D97-AF65-F5344CB8AC3E}">
        <p14:creationId xmlns:p14="http://schemas.microsoft.com/office/powerpoint/2010/main" val="61732067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body" idx="1"/>
          </p:nvPr>
        </p:nvSpPr>
        <p:spPr>
          <a:noFill/>
          <a:ln/>
        </p:spPr>
        <p:txBody>
          <a:bodyPr/>
          <a:lstStyle/>
          <a:p>
            <a:pPr algn="just">
              <a:buFont typeface="Arial" panose="020B0604020202020204" pitchFamily="34" charset="0"/>
              <a:buChar char="•"/>
            </a:pPr>
            <a:r>
              <a:rPr lang="tr-TR" i="1" dirty="0">
                <a:solidFill>
                  <a:srgbClr val="000000"/>
                </a:solidFill>
                <a:latin typeface="Times New Roman" panose="02020603050405020304" pitchFamily="18" charset="0"/>
              </a:rPr>
              <a:t>Donanım güvenilirliği</a:t>
            </a:r>
            <a:endParaRPr lang="tr-TR" dirty="0">
              <a:solidFill>
                <a:srgbClr val="000000"/>
              </a:solidFill>
              <a:latin typeface="Times New Roman" panose="02020603050405020304" pitchFamily="18" charset="0"/>
            </a:endParaRPr>
          </a:p>
          <a:p>
            <a:pPr marL="742950" lvl="1" indent="-285750" algn="just"/>
            <a:r>
              <a:rPr lang="tr-TR" dirty="0">
                <a:solidFill>
                  <a:srgbClr val="000000"/>
                </a:solidFill>
                <a:latin typeface="Times New Roman" panose="02020603050405020304" pitchFamily="18" charset="0"/>
              </a:rPr>
              <a:t>Bir donanım bileşeninin arızalanma olasılığı nedir ve bu bileşeni onarmak ne kadar sürer?</a:t>
            </a:r>
          </a:p>
          <a:p>
            <a:pPr algn="just">
              <a:buFont typeface="Arial" panose="020B0604020202020204" pitchFamily="34" charset="0"/>
              <a:buChar char="•"/>
            </a:pPr>
            <a:r>
              <a:rPr lang="tr-TR" i="1" dirty="0">
                <a:solidFill>
                  <a:srgbClr val="000000"/>
                </a:solidFill>
                <a:latin typeface="Times New Roman" panose="02020603050405020304" pitchFamily="18" charset="0"/>
              </a:rPr>
              <a:t>Yazılım güvenilirliği</a:t>
            </a:r>
            <a:endParaRPr lang="tr-TR" dirty="0">
              <a:solidFill>
                <a:srgbClr val="000000"/>
              </a:solidFill>
              <a:latin typeface="Times New Roman" panose="02020603050405020304" pitchFamily="18" charset="0"/>
            </a:endParaRPr>
          </a:p>
          <a:p>
            <a:pPr marL="742950" lvl="1" indent="-285750" algn="just"/>
            <a:r>
              <a:rPr lang="tr-TR" dirty="0">
                <a:solidFill>
                  <a:srgbClr val="000000"/>
                </a:solidFill>
                <a:latin typeface="Times New Roman" panose="02020603050405020304" pitchFamily="18" charset="0"/>
              </a:rPr>
              <a:t>Bir yazılım bileşeninin yanlış bir çıktı üretme olasılığı nedir? Yazılım arızası genellikle yazılımın yıpranmaması nedeniyle donanım arızasından farklıdır.</a:t>
            </a:r>
          </a:p>
          <a:p>
            <a:pPr algn="just">
              <a:buFont typeface="Arial" panose="020B0604020202020204" pitchFamily="34" charset="0"/>
              <a:buChar char="•"/>
            </a:pPr>
            <a:r>
              <a:rPr lang="tr-TR" i="1" dirty="0">
                <a:solidFill>
                  <a:srgbClr val="000000"/>
                </a:solidFill>
                <a:latin typeface="Times New Roman" panose="02020603050405020304" pitchFamily="18" charset="0"/>
              </a:rPr>
              <a:t>Operatör güvenilirliği</a:t>
            </a:r>
            <a:endParaRPr lang="tr-TR" dirty="0">
              <a:solidFill>
                <a:srgbClr val="000000"/>
              </a:solidFill>
              <a:latin typeface="Times New Roman" panose="02020603050405020304" pitchFamily="18" charset="0"/>
            </a:endParaRPr>
          </a:p>
          <a:p>
            <a:pPr marL="742950" lvl="1" indent="-285750" algn="just"/>
            <a:r>
              <a:rPr lang="tr-TR" dirty="0">
                <a:solidFill>
                  <a:srgbClr val="000000"/>
                </a:solidFill>
                <a:latin typeface="Times New Roman" panose="02020603050405020304" pitchFamily="18" charset="0"/>
              </a:rPr>
              <a:t>Bir sistemin operatörünün hata yapması ne kadar olasıdır?</a:t>
            </a:r>
          </a:p>
          <a:p>
            <a:pPr algn="just">
              <a:buFont typeface="Arial" panose="020B0604020202020204" pitchFamily="34" charset="0"/>
              <a:buChar char="•"/>
            </a:pPr>
            <a:r>
              <a:rPr lang="tr-TR" dirty="0">
                <a:solidFill>
                  <a:srgbClr val="000000"/>
                </a:solidFill>
                <a:latin typeface="Times New Roman" panose="02020603050405020304" pitchFamily="18" charset="0"/>
              </a:rPr>
              <a:t>Başarısızlıklar bağımsız değildir ve bir seviyeden diğerine yayılırlar.</a:t>
            </a:r>
          </a:p>
        </p:txBody>
      </p:sp>
      <p:sp>
        <p:nvSpPr>
          <p:cNvPr id="58371" name="Rectangle 3"/>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Güvenilirlik Üzerindeki Etkiler</a:t>
            </a:r>
          </a:p>
        </p:txBody>
      </p:sp>
    </p:spTree>
    <p:extLst>
      <p:ext uri="{BB962C8B-B14F-4D97-AF65-F5344CB8AC3E}">
        <p14:creationId xmlns:p14="http://schemas.microsoft.com/office/powerpoint/2010/main" val="2342194612"/>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Başarısızlık Yayılımı</a:t>
            </a:r>
          </a:p>
        </p:txBody>
      </p:sp>
      <p:sp>
        <p:nvSpPr>
          <p:cNvPr id="5" name="Slide Number Placeholder 4"/>
          <p:cNvSpPr>
            <a:spLocks noGrp="1"/>
          </p:cNvSpPr>
          <p:nvPr>
            <p:ph type="sldNum" sz="quarter" idx="12"/>
          </p:nvPr>
        </p:nvSpPr>
        <p:spPr/>
        <p:txBody>
          <a:bodyPr/>
          <a:lstStyle/>
          <a:p>
            <a:fld id="{A86F8904-DFC0-E240-BFF8-1216C9CAE37B}" type="slidenum">
              <a:rPr lang="en-US" smtClean="0"/>
              <a:pPr/>
              <a:t>17</a:t>
            </a:fld>
            <a:endParaRPr lang="en-US"/>
          </a:p>
        </p:txBody>
      </p:sp>
      <p:sp>
        <p:nvSpPr>
          <p:cNvPr id="6" name="Footer Placeholder 5"/>
          <p:cNvSpPr>
            <a:spLocks noGrp="1"/>
          </p:cNvSpPr>
          <p:nvPr>
            <p:ph type="ftr" sz="quarter" idx="11"/>
          </p:nvPr>
        </p:nvSpPr>
        <p:spPr>
          <a:xfrm>
            <a:off x="4648200" y="6430129"/>
            <a:ext cx="2895600" cy="365125"/>
          </a:xfrm>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pic>
        <p:nvPicPr>
          <p:cNvPr id="3" name="Resim 2"/>
          <p:cNvPicPr>
            <a:picLocks noChangeAspect="1"/>
          </p:cNvPicPr>
          <p:nvPr/>
        </p:nvPicPr>
        <p:blipFill>
          <a:blip r:embed="rId2"/>
          <a:stretch>
            <a:fillRect/>
          </a:stretch>
        </p:blipFill>
        <p:spPr>
          <a:xfrm>
            <a:off x="2495118" y="1484602"/>
            <a:ext cx="6704300" cy="4293290"/>
          </a:xfrm>
          <a:prstGeom prst="rect">
            <a:avLst/>
          </a:prstGeom>
        </p:spPr>
      </p:pic>
    </p:spTree>
    <p:extLst>
      <p:ext uri="{BB962C8B-B14F-4D97-AF65-F5344CB8AC3E}">
        <p14:creationId xmlns:p14="http://schemas.microsoft.com/office/powerpoint/2010/main" val="4034920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Deterministtik Olmamak</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Deterministtik bir sistem, belirli bir girdi dizisinin her zaman aynı çıktı dizisini üreteceği bir sistemdir.</a:t>
            </a:r>
          </a:p>
          <a:p>
            <a:pPr algn="just">
              <a:buFont typeface="Arial" panose="020B0604020202020204" pitchFamily="34" charset="0"/>
              <a:buChar char="•"/>
            </a:pPr>
            <a:r>
              <a:rPr lang="tr-TR" dirty="0">
                <a:solidFill>
                  <a:srgbClr val="000000"/>
                </a:solidFill>
                <a:latin typeface="Times New Roman" panose="02020603050405020304" pitchFamily="18" charset="0"/>
              </a:rPr>
              <a:t>Yazılım sistemleri </a:t>
            </a:r>
            <a:r>
              <a:rPr lang="tr-TR" dirty="0" err="1">
                <a:solidFill>
                  <a:srgbClr val="000000"/>
                </a:solidFill>
                <a:latin typeface="Times New Roman" panose="02020603050405020304" pitchFamily="18" charset="0"/>
              </a:rPr>
              <a:t>deterministtiktir</a:t>
            </a:r>
            <a:r>
              <a:rPr lang="tr-TR" dirty="0">
                <a:solidFill>
                  <a:srgbClr val="000000"/>
                </a:solidFill>
                <a:latin typeface="Times New Roman" panose="02020603050405020304" pitchFamily="18" charset="0"/>
              </a:rPr>
              <a:t>; insanları içeren sistemler deterministtik değildir</a:t>
            </a:r>
          </a:p>
          <a:p>
            <a:pPr marL="742950" lvl="1" indent="-285750" algn="just"/>
            <a:r>
              <a:rPr lang="tr-TR" dirty="0" err="1">
                <a:solidFill>
                  <a:srgbClr val="000000"/>
                </a:solidFill>
                <a:latin typeface="Times New Roman" panose="02020603050405020304" pitchFamily="18" charset="0"/>
              </a:rPr>
              <a:t>Sosyo</a:t>
            </a:r>
            <a:r>
              <a:rPr lang="tr-TR" dirty="0">
                <a:solidFill>
                  <a:srgbClr val="000000"/>
                </a:solidFill>
                <a:latin typeface="Times New Roman" panose="02020603050405020304" pitchFamily="18" charset="0"/>
              </a:rPr>
              <a:t>-teknik bir sistem her zaman aynı girdi dizisinden aynı çıktı dizisini üretmeyecektir.</a:t>
            </a:r>
          </a:p>
          <a:p>
            <a:pPr marL="742950" lvl="1" indent="-285750" algn="just"/>
            <a:r>
              <a:rPr lang="tr-TR" dirty="0">
                <a:solidFill>
                  <a:srgbClr val="000000"/>
                </a:solidFill>
                <a:latin typeface="Times New Roman" panose="02020603050405020304" pitchFamily="18" charset="0"/>
              </a:rPr>
              <a:t>İnsan unsurları</a:t>
            </a:r>
          </a:p>
          <a:p>
            <a:pPr lvl="2" algn="just"/>
            <a:r>
              <a:rPr lang="tr-TR" dirty="0">
                <a:solidFill>
                  <a:srgbClr val="000000"/>
                </a:solidFill>
                <a:latin typeface="Times New Roman" panose="02020603050405020304" pitchFamily="18" charset="0"/>
              </a:rPr>
              <a:t>İnsanlar her zaman aynı şekilde davranmazlar</a:t>
            </a:r>
          </a:p>
          <a:p>
            <a:pPr marL="742950" lvl="1" indent="-285750" algn="just"/>
            <a:r>
              <a:rPr lang="tr-TR" dirty="0">
                <a:solidFill>
                  <a:srgbClr val="000000"/>
                </a:solidFill>
                <a:latin typeface="Times New Roman" panose="02020603050405020304" pitchFamily="18" charset="0"/>
              </a:rPr>
              <a:t>Sistem değişiklikleri</a:t>
            </a:r>
          </a:p>
          <a:p>
            <a:pPr lvl="2" algn="just"/>
            <a:r>
              <a:rPr lang="tr-TR" dirty="0">
                <a:solidFill>
                  <a:srgbClr val="000000"/>
                </a:solidFill>
                <a:latin typeface="Times New Roman" panose="02020603050405020304" pitchFamily="18" charset="0"/>
              </a:rPr>
              <a:t>Donanım, yazılım ve verilerdeki sık değişiklikler nedeniyle sistem davranışı tahmin edilemez.</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18</a:t>
            </a:fld>
            <a:endParaRPr lang="en-US"/>
          </a:p>
        </p:txBody>
      </p:sp>
    </p:spTree>
    <p:extLst>
      <p:ext uri="{BB962C8B-B14F-4D97-AF65-F5344CB8AC3E}">
        <p14:creationId xmlns:p14="http://schemas.microsoft.com/office/powerpoint/2010/main" val="8357217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Başarı Kriterleri</a:t>
            </a:r>
          </a:p>
        </p:txBody>
      </p:sp>
      <p:sp>
        <p:nvSpPr>
          <p:cNvPr id="3" name="Content Placeholder 2"/>
          <p:cNvSpPr>
            <a:spLocks noGrp="1"/>
          </p:cNvSpPr>
          <p:nvPr>
            <p:ph idx="1"/>
          </p:nvPr>
        </p:nvSpPr>
        <p:spPr>
          <a:xfrm>
            <a:off x="1737360" y="1387159"/>
            <a:ext cx="8808720" cy="4525963"/>
          </a:xfrm>
        </p:spPr>
        <p:txBody>
          <a:bodyPr>
            <a:normAutofit lnSpcReduction="10000"/>
          </a:bodyPr>
          <a:lstStyle/>
          <a:p>
            <a:pPr algn="just">
              <a:buFont typeface="Arial" panose="020B0604020202020204" pitchFamily="34" charset="0"/>
              <a:buChar char="•"/>
            </a:pPr>
            <a:r>
              <a:rPr lang="tr-TR" dirty="0">
                <a:solidFill>
                  <a:srgbClr val="000000"/>
                </a:solidFill>
                <a:latin typeface="Times New Roman" panose="02020603050405020304" pitchFamily="18" charset="0"/>
              </a:rPr>
              <a:t>Karmaşık sistemler, tam bir </a:t>
            </a:r>
            <a:r>
              <a:rPr lang="tr-TR" dirty="0" err="1">
                <a:solidFill>
                  <a:srgbClr val="000000"/>
                </a:solidFill>
                <a:latin typeface="Times New Roman" panose="02020603050405020304" pitchFamily="18" charset="0"/>
              </a:rPr>
              <a:t>spesifikasyonun</a:t>
            </a:r>
            <a:r>
              <a:rPr lang="tr-TR" dirty="0">
                <a:solidFill>
                  <a:srgbClr val="000000"/>
                </a:solidFill>
                <a:latin typeface="Times New Roman" panose="02020603050405020304" pitchFamily="18" charset="0"/>
              </a:rPr>
              <a:t> olamayacağı problemler olan 'kötü problemleri' ele almak için geliştirilir.</a:t>
            </a:r>
          </a:p>
          <a:p>
            <a:pPr algn="just">
              <a:buFont typeface="Arial" panose="020B0604020202020204" pitchFamily="34" charset="0"/>
              <a:buChar char="•"/>
            </a:pPr>
            <a:r>
              <a:rPr lang="tr-TR" dirty="0">
                <a:solidFill>
                  <a:srgbClr val="000000"/>
                </a:solidFill>
                <a:latin typeface="Times New Roman" panose="02020603050405020304" pitchFamily="18" charset="0"/>
              </a:rPr>
              <a:t>Farklı paydaşlar sorunu farklı şekillerde görür ve her biri sistemi etkileyen konular hakkında kısmi bir anlayışa sahiptir.</a:t>
            </a:r>
          </a:p>
          <a:p>
            <a:pPr algn="just">
              <a:buFont typeface="Arial" panose="020B0604020202020204" pitchFamily="34" charset="0"/>
              <a:buChar char="•"/>
            </a:pPr>
            <a:r>
              <a:rPr lang="tr-TR" dirty="0">
                <a:solidFill>
                  <a:srgbClr val="000000"/>
                </a:solidFill>
                <a:latin typeface="Times New Roman" panose="02020603050405020304" pitchFamily="18" charset="0"/>
              </a:rPr>
              <a:t>Sonuç olarak, farklı paydaşların bir sistemin 'başarılı' olup olmadığı konusunda kendi görüşleri vardır.</a:t>
            </a:r>
          </a:p>
          <a:p>
            <a:pPr marL="742950" lvl="1" indent="-285750" algn="just"/>
            <a:r>
              <a:rPr lang="tr-TR" dirty="0">
                <a:solidFill>
                  <a:srgbClr val="000000"/>
                </a:solidFill>
                <a:latin typeface="Times New Roman" panose="02020603050405020304" pitchFamily="18" charset="0"/>
              </a:rPr>
              <a:t>Başarı bir yargıdır ve nesnel olarak ölçülemez.</a:t>
            </a:r>
          </a:p>
          <a:p>
            <a:pPr marL="742950" lvl="1" indent="-285750" algn="just"/>
            <a:r>
              <a:rPr lang="tr-TR" dirty="0">
                <a:solidFill>
                  <a:srgbClr val="000000"/>
                </a:solidFill>
                <a:latin typeface="Times New Roman" panose="02020603050405020304" pitchFamily="18" charset="0"/>
              </a:rPr>
              <a:t>Başarı, iyileştirme için orijinal nedenlere göre yargılanmak yerine, sistemin konuşlandırıldığı andaki etkinliği kullanılarak değerlendirilir.</a:t>
            </a:r>
          </a:p>
        </p:txBody>
      </p:sp>
      <p:sp>
        <p:nvSpPr>
          <p:cNvPr id="4" name="Footer Placeholder 3"/>
          <p:cNvSpPr>
            <a:spLocks noGrp="1"/>
          </p:cNvSpPr>
          <p:nvPr>
            <p:ph type="ftr" sz="quarter" idx="11"/>
          </p:nvPr>
        </p:nvSpPr>
        <p:spPr>
          <a:xfrm>
            <a:off x="4648200" y="6463031"/>
            <a:ext cx="2895600" cy="365125"/>
          </a:xfrm>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19</a:t>
            </a:fld>
            <a:endParaRPr lang="en-US"/>
          </a:p>
        </p:txBody>
      </p:sp>
    </p:spTree>
    <p:extLst>
      <p:ext uri="{BB962C8B-B14F-4D97-AF65-F5344CB8AC3E}">
        <p14:creationId xmlns:p14="http://schemas.microsoft.com/office/powerpoint/2010/main" val="1958418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Bölüm 1’de </a:t>
            </a:r>
            <a:r>
              <a:rPr lang="tr-TR" sz="3200" b="1" dirty="0" smtClean="0">
                <a:solidFill>
                  <a:srgbClr val="000000"/>
                </a:solidFill>
                <a:latin typeface="Times New Roman" panose="02020603050405020304" pitchFamily="18" charset="0"/>
              </a:rPr>
              <a:t>İşlenecek </a:t>
            </a:r>
            <a:r>
              <a:rPr lang="tr-TR" sz="3200" b="1" dirty="0">
                <a:solidFill>
                  <a:srgbClr val="000000"/>
                </a:solidFill>
                <a:latin typeface="Times New Roman" panose="02020603050405020304" pitchFamily="18" charset="0"/>
              </a:rPr>
              <a:t>Konular</a:t>
            </a:r>
          </a:p>
        </p:txBody>
      </p:sp>
      <p:sp>
        <p:nvSpPr>
          <p:cNvPr id="3" name="Content Placeholder 2"/>
          <p:cNvSpPr>
            <a:spLocks noGrp="1"/>
          </p:cNvSpPr>
          <p:nvPr>
            <p:ph idx="1"/>
          </p:nvPr>
        </p:nvSpPr>
        <p:spPr/>
        <p:txBody>
          <a:bodyPr/>
          <a:lstStyle/>
          <a:p>
            <a:pPr algn="l">
              <a:buFont typeface="Arial" panose="020B0604020202020204" pitchFamily="34" charset="0"/>
              <a:buChar char="•"/>
            </a:pPr>
            <a:r>
              <a:rPr lang="tr-TR" dirty="0">
                <a:solidFill>
                  <a:srgbClr val="000000"/>
                </a:solidFill>
                <a:latin typeface="Times New Roman" panose="02020603050405020304" pitchFamily="18" charset="0"/>
              </a:rPr>
              <a:t>Karmaşık Sistemler</a:t>
            </a:r>
          </a:p>
          <a:p>
            <a:pPr algn="l">
              <a:buFont typeface="Arial" panose="020B0604020202020204" pitchFamily="34" charset="0"/>
              <a:buChar char="•"/>
            </a:pPr>
            <a:r>
              <a:rPr lang="tr-TR" dirty="0">
                <a:solidFill>
                  <a:srgbClr val="000000"/>
                </a:solidFill>
                <a:latin typeface="Times New Roman" panose="02020603050405020304" pitchFamily="18" charset="0"/>
              </a:rPr>
              <a:t>Sistem Mühendis</a:t>
            </a:r>
            <a:r>
              <a:rPr lang="en-US" dirty="0" err="1">
                <a:solidFill>
                  <a:srgbClr val="000000"/>
                </a:solidFill>
                <a:latin typeface="Times New Roman" panose="02020603050405020304" pitchFamily="18" charset="0"/>
              </a:rPr>
              <a:t>liği</a:t>
            </a:r>
            <a:endParaRPr lang="tr-TR" dirty="0">
              <a:solidFill>
                <a:srgbClr val="000000"/>
              </a:solidFill>
              <a:latin typeface="Times New Roman" panose="02020603050405020304" pitchFamily="18" charset="0"/>
            </a:endParaRPr>
          </a:p>
          <a:p>
            <a:pPr algn="l">
              <a:buFont typeface="Arial" panose="020B0604020202020204" pitchFamily="34" charset="0"/>
              <a:buChar char="•"/>
            </a:pPr>
            <a:r>
              <a:rPr lang="tr-TR" dirty="0">
                <a:solidFill>
                  <a:srgbClr val="000000"/>
                </a:solidFill>
                <a:latin typeface="Times New Roman" panose="02020603050405020304" pitchFamily="18" charset="0"/>
              </a:rPr>
              <a:t>Sistem Tedariki</a:t>
            </a:r>
          </a:p>
          <a:p>
            <a:pPr algn="l">
              <a:buFont typeface="Arial" panose="020B0604020202020204" pitchFamily="34" charset="0"/>
              <a:buChar char="•"/>
            </a:pPr>
            <a:r>
              <a:rPr lang="tr-TR" dirty="0">
                <a:solidFill>
                  <a:srgbClr val="000000"/>
                </a:solidFill>
                <a:latin typeface="Times New Roman" panose="02020603050405020304" pitchFamily="18" charset="0"/>
              </a:rPr>
              <a:t>Sistem Geliştirme</a:t>
            </a:r>
          </a:p>
          <a:p>
            <a:pPr algn="l">
              <a:buFont typeface="Arial" panose="020B0604020202020204" pitchFamily="34" charset="0"/>
              <a:buChar char="•"/>
            </a:pPr>
            <a:r>
              <a:rPr lang="tr-TR" dirty="0">
                <a:solidFill>
                  <a:srgbClr val="000000"/>
                </a:solidFill>
                <a:latin typeface="Times New Roman" panose="02020603050405020304" pitchFamily="18" charset="0"/>
              </a:rPr>
              <a:t>Sistemin Çalışması</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2</a:t>
            </a:fld>
            <a:endParaRPr lang="en-US"/>
          </a:p>
        </p:txBody>
      </p:sp>
    </p:spTree>
    <p:extLst>
      <p:ext uri="{BB962C8B-B14F-4D97-AF65-F5344CB8AC3E}">
        <p14:creationId xmlns:p14="http://schemas.microsoft.com/office/powerpoint/2010/main" val="282925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z="3200" b="1" dirty="0">
                <a:solidFill>
                  <a:srgbClr val="000000"/>
                </a:solidFill>
                <a:latin typeface="Times New Roman" panose="02020603050405020304" pitchFamily="18" charset="0"/>
              </a:rPr>
              <a:t>Çatışan Başarı Görüşleri</a:t>
            </a:r>
          </a:p>
        </p:txBody>
      </p:sp>
      <p:sp>
        <p:nvSpPr>
          <p:cNvPr id="3" name="Content Placeholder 2"/>
          <p:cNvSpPr>
            <a:spLocks noGrp="1"/>
          </p:cNvSpPr>
          <p:nvPr>
            <p:ph idx="1"/>
          </p:nvPr>
        </p:nvSpPr>
        <p:spPr>
          <a:xfrm>
            <a:off x="1676400" y="1402399"/>
            <a:ext cx="8778240" cy="4525963"/>
          </a:xfrm>
        </p:spPr>
        <p:txBody>
          <a:bodyPr>
            <a:normAutofit fontScale="92500"/>
          </a:bodyPr>
          <a:lstStyle/>
          <a:p>
            <a:pPr algn="just">
              <a:buFont typeface="Arial" panose="020B0604020202020204" pitchFamily="34" charset="0"/>
              <a:buChar char="•"/>
            </a:pPr>
            <a:r>
              <a:rPr lang="en-US" b="0" i="0" noProof="0" dirty="0" smtClean="0">
                <a:solidFill>
                  <a:srgbClr val="000000"/>
                </a:solidFill>
                <a:effectLst/>
                <a:latin typeface="Times New Roman" panose="02020603050405020304" pitchFamily="18" charset="0"/>
              </a:rPr>
              <a:t>AK-HYS</a:t>
            </a:r>
            <a:r>
              <a:rPr lang="tr-TR" b="0" i="0" noProof="0" dirty="0" smtClean="0">
                <a:solidFill>
                  <a:srgbClr val="000000"/>
                </a:solidFill>
                <a:effectLst/>
                <a:latin typeface="Times New Roman" panose="02020603050405020304" pitchFamily="18" charset="0"/>
              </a:rPr>
              <a:t>, </a:t>
            </a:r>
            <a:r>
              <a:rPr lang="tr-TR" b="0" i="0" noProof="0" dirty="0">
                <a:solidFill>
                  <a:srgbClr val="000000"/>
                </a:solidFill>
                <a:effectLst/>
                <a:latin typeface="Times New Roman" panose="02020603050405020304" pitchFamily="18" charset="0"/>
              </a:rPr>
              <a:t>birbiriyle çelişen birden çok hedefi desteklemek için tasarlanmıştır</a:t>
            </a:r>
          </a:p>
          <a:p>
            <a:pPr marL="742950" lvl="1" indent="-285750" algn="just"/>
            <a:r>
              <a:rPr lang="tr-TR" b="0" i="0" noProof="0" dirty="0">
                <a:solidFill>
                  <a:srgbClr val="000000"/>
                </a:solidFill>
                <a:effectLst/>
                <a:latin typeface="Times New Roman" panose="02020603050405020304" pitchFamily="18" charset="0"/>
              </a:rPr>
              <a:t>Bakım kalitesini artırın.</a:t>
            </a:r>
          </a:p>
          <a:p>
            <a:pPr marL="742950" lvl="1" indent="-285750" algn="just"/>
            <a:r>
              <a:rPr lang="tr-TR" b="0" i="0" noProof="0" dirty="0">
                <a:solidFill>
                  <a:srgbClr val="000000"/>
                </a:solidFill>
                <a:effectLst/>
                <a:latin typeface="Times New Roman" panose="02020603050405020304" pitchFamily="18" charset="0"/>
              </a:rPr>
              <a:t>Daha iyi bilgi ve bakım maliyetleri sağlayın ve böylece geliri artırın.</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Temel çatışma</a:t>
            </a:r>
          </a:p>
          <a:p>
            <a:pPr marL="742950" lvl="1" indent="-285750" algn="just"/>
            <a:r>
              <a:rPr lang="tr-TR" b="0" i="0" noProof="0" dirty="0">
                <a:solidFill>
                  <a:srgbClr val="000000"/>
                </a:solidFill>
                <a:effectLst/>
                <a:latin typeface="Times New Roman" panose="02020603050405020304" pitchFamily="18" charset="0"/>
              </a:rPr>
              <a:t>Raporlama hedefine ulaşmak için, doktorlar ve hemşirelerin klinik amaçlar için gerekli olandan daha fazla ek bilgi sağlamaları gerekiyordu.</a:t>
            </a:r>
          </a:p>
          <a:p>
            <a:pPr marL="742950" lvl="1" indent="-285750" algn="just"/>
            <a:r>
              <a:rPr lang="tr-TR" b="0" i="0" noProof="0" dirty="0">
                <a:solidFill>
                  <a:srgbClr val="000000"/>
                </a:solidFill>
                <a:effectLst/>
                <a:latin typeface="Times New Roman" panose="02020603050405020304" pitchFamily="18" charset="0"/>
              </a:rPr>
              <a:t>Hastalarla etkileşime girmek için daha az zamanları vardı, bu nedenle bakım kalitesi azaldı. Sistem başarılı değildi.</a:t>
            </a:r>
          </a:p>
          <a:p>
            <a:pPr algn="just">
              <a:buFont typeface="Arial" panose="020B0604020202020204" pitchFamily="34" charset="0"/>
              <a:buChar char="•"/>
            </a:pPr>
            <a:r>
              <a:rPr lang="tr-TR" b="0" i="0" noProof="0" dirty="0">
                <a:solidFill>
                  <a:srgbClr val="000000"/>
                </a:solidFill>
                <a:effectLst/>
                <a:latin typeface="Times New Roman" panose="02020603050405020304" pitchFamily="18" charset="0"/>
              </a:rPr>
              <a:t>Ancak, yöneticilerin daha iyi raporları vardı</a:t>
            </a:r>
          </a:p>
          <a:p>
            <a:pPr marL="742950" lvl="1" indent="-285750" algn="just"/>
            <a:r>
              <a:rPr lang="tr-TR" b="0" i="0" noProof="0" dirty="0">
                <a:solidFill>
                  <a:srgbClr val="000000"/>
                </a:solidFill>
                <a:effectLst/>
                <a:latin typeface="Times New Roman" panose="02020603050405020304" pitchFamily="18" charset="0"/>
              </a:rPr>
              <a:t>Sistem, yönetim açısından bir başarıydı.</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20</a:t>
            </a:fld>
            <a:endParaRPr lang="en-US"/>
          </a:p>
        </p:txBody>
      </p:sp>
    </p:spTree>
    <p:extLst>
      <p:ext uri="{BB962C8B-B14F-4D97-AF65-F5344CB8AC3E}">
        <p14:creationId xmlns:p14="http://schemas.microsoft.com/office/powerpoint/2010/main" val="19868609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Mühendisliği</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err="1">
                <a:solidFill>
                  <a:srgbClr val="000000"/>
                </a:solidFill>
                <a:latin typeface="Times New Roman" panose="02020603050405020304" pitchFamily="18" charset="0"/>
              </a:rPr>
              <a:t>Sosyo</a:t>
            </a:r>
            <a:r>
              <a:rPr lang="tr-TR" dirty="0">
                <a:solidFill>
                  <a:srgbClr val="000000"/>
                </a:solidFill>
                <a:latin typeface="Times New Roman" panose="02020603050405020304" pitchFamily="18" charset="0"/>
              </a:rPr>
              <a:t>-teknik sistemleri tedarik etmek, belirlemek, tasarlamak, uygulamak, onaylamak, dağıtmak ve sürdürmek.</a:t>
            </a:r>
          </a:p>
          <a:p>
            <a:pPr algn="just">
              <a:buFont typeface="Arial" panose="020B0604020202020204" pitchFamily="34" charset="0"/>
              <a:buChar char="•"/>
            </a:pPr>
            <a:r>
              <a:rPr lang="tr-TR" dirty="0">
                <a:solidFill>
                  <a:srgbClr val="000000"/>
                </a:solidFill>
                <a:latin typeface="Times New Roman" panose="02020603050405020304" pitchFamily="18" charset="0"/>
              </a:rPr>
              <a:t>Sistem tarafından sağlanan hizmetlerle ilgili olarak, sistemin yapımı ve çalışması üzerindeki kısıtlamalar ve amacını veya amaçlarını yerine getirmek için kullanıldığı yollar.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21</a:t>
            </a:fld>
            <a:endParaRPr lang="en-US"/>
          </a:p>
        </p:txBody>
      </p:sp>
    </p:spTree>
    <p:extLst>
      <p:ext uri="{BB962C8B-B14F-4D97-AF65-F5344CB8AC3E}">
        <p14:creationId xmlns:p14="http://schemas.microsoft.com/office/powerpoint/2010/main" val="4296353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Mühendisliğinin Aşamaları</a:t>
            </a:r>
          </a:p>
        </p:txBody>
      </p:sp>
      <p:sp>
        <p:nvSpPr>
          <p:cNvPr id="5" name="Slide Number Placeholder 4"/>
          <p:cNvSpPr>
            <a:spLocks noGrp="1"/>
          </p:cNvSpPr>
          <p:nvPr>
            <p:ph type="sldNum" sz="quarter" idx="12"/>
          </p:nvPr>
        </p:nvSpPr>
        <p:spPr/>
        <p:txBody>
          <a:bodyPr/>
          <a:lstStyle/>
          <a:p>
            <a:fld id="{A86F8904-DFC0-E240-BFF8-1216C9CAE37B}" type="slidenum">
              <a:rPr lang="en-US" smtClean="0"/>
              <a:pPr/>
              <a:t>22</a:t>
            </a:fld>
            <a:endParaRPr lang="en-US"/>
          </a:p>
        </p:txBody>
      </p:sp>
      <p:sp>
        <p:nvSpPr>
          <p:cNvPr id="6" name="Footer Placeholder 5"/>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pic>
        <p:nvPicPr>
          <p:cNvPr id="3" name="Resim 2"/>
          <p:cNvPicPr>
            <a:picLocks noChangeAspect="1"/>
          </p:cNvPicPr>
          <p:nvPr/>
        </p:nvPicPr>
        <p:blipFill>
          <a:blip r:embed="rId2"/>
          <a:stretch>
            <a:fillRect/>
          </a:stretch>
        </p:blipFill>
        <p:spPr>
          <a:xfrm>
            <a:off x="2276043" y="1348652"/>
            <a:ext cx="7629957" cy="4856775"/>
          </a:xfrm>
          <a:prstGeom prst="rect">
            <a:avLst/>
          </a:prstGeom>
        </p:spPr>
      </p:pic>
    </p:spTree>
    <p:extLst>
      <p:ext uri="{BB962C8B-B14F-4D97-AF65-F5344CB8AC3E}">
        <p14:creationId xmlns:p14="http://schemas.microsoft.com/office/powerpoint/2010/main" val="1227090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Mühendisliği Aşamaları</a:t>
            </a:r>
          </a:p>
        </p:txBody>
      </p:sp>
      <p:sp>
        <p:nvSpPr>
          <p:cNvPr id="3" name="Content Placeholder 2"/>
          <p:cNvSpPr>
            <a:spLocks noGrp="1"/>
          </p:cNvSpPr>
          <p:nvPr>
            <p:ph idx="1"/>
          </p:nvPr>
        </p:nvSpPr>
        <p:spPr>
          <a:xfrm>
            <a:off x="1661160" y="1600201"/>
            <a:ext cx="8549640" cy="4525963"/>
          </a:xfrm>
        </p:spPr>
        <p:txBody>
          <a:bodyPr>
            <a:normAutofit lnSpcReduction="10000"/>
          </a:bodyPr>
          <a:lstStyle/>
          <a:p>
            <a:pPr algn="just">
              <a:buFont typeface="Arial" panose="020B0604020202020204" pitchFamily="34" charset="0"/>
              <a:buChar char="•"/>
            </a:pPr>
            <a:r>
              <a:rPr lang="tr-TR" dirty="0">
                <a:solidFill>
                  <a:srgbClr val="000000"/>
                </a:solidFill>
                <a:latin typeface="Times New Roman" panose="02020603050405020304" pitchFamily="18" charset="0"/>
              </a:rPr>
              <a:t>Tedarik (satın alma)</a:t>
            </a:r>
          </a:p>
          <a:p>
            <a:pPr marL="742950" lvl="1" indent="-285750" algn="just"/>
            <a:r>
              <a:rPr lang="tr-TR" dirty="0">
                <a:solidFill>
                  <a:srgbClr val="000000"/>
                </a:solidFill>
                <a:latin typeface="Times New Roman" panose="02020603050405020304" pitchFamily="18" charset="0"/>
              </a:rPr>
              <a:t>Sistemin amacı belirlenir, üst düzey sistem gereksinimleri tanımlanır, işlevselliğin nasıl dağıtılacağına ve sistem bileşenlerinin nasıl satın alınacağına karar verilir.</a:t>
            </a:r>
          </a:p>
          <a:p>
            <a:pPr algn="just">
              <a:buFont typeface="Arial" panose="020B0604020202020204" pitchFamily="34" charset="0"/>
              <a:buChar char="•"/>
            </a:pPr>
            <a:r>
              <a:rPr lang="tr-TR" dirty="0">
                <a:solidFill>
                  <a:srgbClr val="000000"/>
                </a:solidFill>
                <a:latin typeface="Times New Roman" panose="02020603050405020304" pitchFamily="18" charset="0"/>
              </a:rPr>
              <a:t>Geliştirme</a:t>
            </a:r>
          </a:p>
          <a:p>
            <a:pPr marL="742950" lvl="1" indent="-285750" algn="just"/>
            <a:r>
              <a:rPr lang="tr-TR" dirty="0">
                <a:solidFill>
                  <a:srgbClr val="000000"/>
                </a:solidFill>
                <a:latin typeface="Times New Roman" panose="02020603050405020304" pitchFamily="18" charset="0"/>
              </a:rPr>
              <a:t>Sistem geliştirilir - gereksinimler ayrıntılı olarak tanımlanır, sistem uygulanır ve test edilir ve </a:t>
            </a:r>
            <a:r>
              <a:rPr lang="tr-TR" dirty="0" err="1">
                <a:solidFill>
                  <a:srgbClr val="000000"/>
                </a:solidFill>
                <a:latin typeface="Times New Roman" panose="02020603050405020304" pitchFamily="18" charset="0"/>
              </a:rPr>
              <a:t>operasyonel</a:t>
            </a:r>
            <a:r>
              <a:rPr lang="tr-TR" dirty="0">
                <a:solidFill>
                  <a:srgbClr val="000000"/>
                </a:solidFill>
                <a:latin typeface="Times New Roman" panose="02020603050405020304" pitchFamily="18" charset="0"/>
              </a:rPr>
              <a:t> süreçler tanımlanır.</a:t>
            </a:r>
          </a:p>
          <a:p>
            <a:pPr algn="just">
              <a:buFont typeface="Arial" panose="020B0604020202020204" pitchFamily="34" charset="0"/>
              <a:buChar char="•"/>
            </a:pPr>
            <a:r>
              <a:rPr lang="tr-TR" dirty="0">
                <a:solidFill>
                  <a:srgbClr val="000000"/>
                </a:solidFill>
                <a:latin typeface="Times New Roman" panose="02020603050405020304" pitchFamily="18" charset="0"/>
              </a:rPr>
              <a:t>Operasyon</a:t>
            </a:r>
          </a:p>
          <a:p>
            <a:pPr marL="742950" lvl="1" indent="-285750" algn="just"/>
            <a:r>
              <a:rPr lang="tr-TR" dirty="0">
                <a:solidFill>
                  <a:srgbClr val="000000"/>
                </a:solidFill>
                <a:latin typeface="Times New Roman" panose="02020603050405020304" pitchFamily="18" charset="0"/>
              </a:rPr>
              <a:t>Sistem konuşlandırılır ve devreye alınır. Yeni gereksinimler ortaya çıktıkça değişiklikler yapılır. Sonunda, sistem hizmet dışı bırakılır.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23</a:t>
            </a:fld>
            <a:endParaRPr lang="en-US"/>
          </a:p>
        </p:txBody>
      </p:sp>
    </p:spTree>
    <p:extLst>
      <p:ext uri="{BB962C8B-B14F-4D97-AF65-F5344CB8AC3E}">
        <p14:creationId xmlns:p14="http://schemas.microsoft.com/office/powerpoint/2010/main" val="2239462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Güvenlik ve Güvenilirlik Hususları</a:t>
            </a:r>
          </a:p>
        </p:txBody>
      </p:sp>
      <p:sp>
        <p:nvSpPr>
          <p:cNvPr id="3" name="Content Placeholder 2"/>
          <p:cNvSpPr>
            <a:spLocks noGrp="1"/>
          </p:cNvSpPr>
          <p:nvPr>
            <p:ph idx="1"/>
          </p:nvPr>
        </p:nvSpPr>
        <p:spPr>
          <a:xfrm>
            <a:off x="1691640" y="1417639"/>
            <a:ext cx="8763000" cy="4525963"/>
          </a:xfrm>
        </p:spPr>
        <p:txBody>
          <a:bodyPr>
            <a:normAutofit lnSpcReduction="10000"/>
          </a:bodyPr>
          <a:lstStyle/>
          <a:p>
            <a:pPr algn="just">
              <a:buFont typeface="Arial" panose="020B0604020202020204" pitchFamily="34" charset="0"/>
              <a:buChar char="•"/>
            </a:pPr>
            <a:r>
              <a:rPr lang="tr-TR" dirty="0">
                <a:solidFill>
                  <a:srgbClr val="000000"/>
                </a:solidFill>
                <a:latin typeface="Times New Roman" panose="02020603050405020304" pitchFamily="18" charset="0"/>
              </a:rPr>
              <a:t>Tedarik kararlarıyla sınırlı tasarım seçenekleri</a:t>
            </a:r>
          </a:p>
          <a:p>
            <a:pPr marL="742950" lvl="1" indent="-285750" algn="just"/>
            <a:r>
              <a:rPr lang="tr-TR" dirty="0">
                <a:solidFill>
                  <a:srgbClr val="000000"/>
                </a:solidFill>
                <a:latin typeface="Times New Roman" panose="02020603050405020304" pitchFamily="18" charset="0"/>
              </a:rPr>
              <a:t>Satın alınan bileşenler, bazı önlemlerin uygulanmasını imkansız hale getirebilir.</a:t>
            </a:r>
          </a:p>
          <a:p>
            <a:pPr algn="just">
              <a:buFont typeface="Arial" panose="020B0604020202020204" pitchFamily="34" charset="0"/>
              <a:buChar char="•"/>
            </a:pPr>
            <a:r>
              <a:rPr lang="tr-TR" dirty="0">
                <a:solidFill>
                  <a:srgbClr val="000000"/>
                </a:solidFill>
                <a:latin typeface="Times New Roman" panose="02020603050405020304" pitchFamily="18" charset="0"/>
              </a:rPr>
              <a:t>Geliştirme sırasında yapılan insan hataları, sisteme hatalar getirebilir.</a:t>
            </a:r>
          </a:p>
          <a:p>
            <a:pPr algn="just">
              <a:buFont typeface="Arial" panose="020B0604020202020204" pitchFamily="34" charset="0"/>
              <a:buChar char="•"/>
            </a:pPr>
            <a:r>
              <a:rPr lang="tr-TR" dirty="0">
                <a:solidFill>
                  <a:srgbClr val="000000"/>
                </a:solidFill>
                <a:latin typeface="Times New Roman" panose="02020603050405020304" pitchFamily="18" charset="0"/>
              </a:rPr>
              <a:t>Yetersiz test, hataların dağıtımdan önce keşfedilmediği anlamına gelebilir.</a:t>
            </a:r>
          </a:p>
          <a:p>
            <a:pPr algn="just">
              <a:buFont typeface="Arial" panose="020B0604020202020204" pitchFamily="34" charset="0"/>
              <a:buChar char="•"/>
            </a:pPr>
            <a:r>
              <a:rPr lang="tr-TR" dirty="0">
                <a:solidFill>
                  <a:srgbClr val="000000"/>
                </a:solidFill>
                <a:latin typeface="Times New Roman" panose="02020603050405020304" pitchFamily="18" charset="0"/>
              </a:rPr>
              <a:t>Dağıtım sırasındaki yapılandırma hataları, güvenlik açıklarına neden olabilir.</a:t>
            </a:r>
          </a:p>
          <a:p>
            <a:pPr algn="just">
              <a:buFont typeface="Arial" panose="020B0604020202020204" pitchFamily="34" charset="0"/>
              <a:buChar char="•"/>
            </a:pPr>
            <a:r>
              <a:rPr lang="tr-TR" dirty="0">
                <a:solidFill>
                  <a:srgbClr val="000000"/>
                </a:solidFill>
                <a:latin typeface="Times New Roman" panose="02020603050405020304" pitchFamily="18" charset="0"/>
              </a:rPr>
              <a:t>Tedarik sırasında yapılan varsayımlar, sistem değişiklikleri yapıldığında unutulabilir.</a:t>
            </a:r>
          </a:p>
        </p:txBody>
      </p:sp>
      <p:sp>
        <p:nvSpPr>
          <p:cNvPr id="4" name="Footer Placeholder 3"/>
          <p:cNvSpPr>
            <a:spLocks noGrp="1"/>
          </p:cNvSpPr>
          <p:nvPr>
            <p:ph type="ftr" sz="quarter" idx="11"/>
          </p:nvPr>
        </p:nvSpPr>
        <p:spPr>
          <a:xfrm>
            <a:off x="7315200" y="6492876"/>
            <a:ext cx="2895600" cy="365125"/>
          </a:xfrm>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24</a:t>
            </a:fld>
            <a:endParaRPr lang="en-US"/>
          </a:p>
        </p:txBody>
      </p:sp>
    </p:spTree>
    <p:extLst>
      <p:ext uri="{BB962C8B-B14F-4D97-AF65-F5344CB8AC3E}">
        <p14:creationId xmlns:p14="http://schemas.microsoft.com/office/powerpoint/2010/main" val="42812550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Mühendisliği İle </a:t>
            </a:r>
            <a:r>
              <a:rPr lang="tr-TR" sz="3200" dirty="0">
                <a:solidFill>
                  <a:srgbClr val="000000"/>
                </a:solidFill>
                <a:latin typeface="Times New Roman" panose="02020603050405020304" pitchFamily="18" charset="0"/>
              </a:rPr>
              <a:t>İ</a:t>
            </a:r>
            <a:r>
              <a:rPr lang="tr-TR" sz="3200" b="1" dirty="0">
                <a:solidFill>
                  <a:srgbClr val="000000"/>
                </a:solidFill>
                <a:latin typeface="Times New Roman" panose="02020603050405020304" pitchFamily="18" charset="0"/>
              </a:rPr>
              <a:t>lgili Profesyonel Disiplinler</a:t>
            </a:r>
          </a:p>
        </p:txBody>
      </p:sp>
      <p:sp>
        <p:nvSpPr>
          <p:cNvPr id="5" name="Slide Number Placeholder 4"/>
          <p:cNvSpPr>
            <a:spLocks noGrp="1"/>
          </p:cNvSpPr>
          <p:nvPr>
            <p:ph type="sldNum" sz="quarter" idx="12"/>
          </p:nvPr>
        </p:nvSpPr>
        <p:spPr/>
        <p:txBody>
          <a:bodyPr/>
          <a:lstStyle/>
          <a:p>
            <a:fld id="{A86F8904-DFC0-E240-BFF8-1216C9CAE37B}" type="slidenum">
              <a:rPr lang="en-US" smtClean="0"/>
              <a:pPr/>
              <a:t>25</a:t>
            </a:fld>
            <a:endParaRPr lang="en-US"/>
          </a:p>
        </p:txBody>
      </p:sp>
      <p:sp>
        <p:nvSpPr>
          <p:cNvPr id="6" name="Footer Placeholder 5"/>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pic>
        <p:nvPicPr>
          <p:cNvPr id="4" name="Resim 3"/>
          <p:cNvPicPr>
            <a:picLocks noChangeAspect="1"/>
          </p:cNvPicPr>
          <p:nvPr/>
        </p:nvPicPr>
        <p:blipFill>
          <a:blip r:embed="rId2"/>
          <a:stretch>
            <a:fillRect/>
          </a:stretch>
        </p:blipFill>
        <p:spPr>
          <a:xfrm>
            <a:off x="1949753" y="1339129"/>
            <a:ext cx="8442651" cy="4673744"/>
          </a:xfrm>
          <a:prstGeom prst="rect">
            <a:avLst/>
          </a:prstGeom>
        </p:spPr>
      </p:pic>
    </p:spTree>
    <p:extLst>
      <p:ext uri="{BB962C8B-B14F-4D97-AF65-F5344CB8AC3E}">
        <p14:creationId xmlns:p14="http://schemas.microsoft.com/office/powerpoint/2010/main" val="13196456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Disiplinler Arası Çalışma</a:t>
            </a:r>
          </a:p>
        </p:txBody>
      </p:sp>
      <p:sp>
        <p:nvSpPr>
          <p:cNvPr id="3" name="Content Placeholder 2"/>
          <p:cNvSpPr>
            <a:spLocks noGrp="1"/>
          </p:cNvSpPr>
          <p:nvPr>
            <p:ph idx="1"/>
          </p:nvPr>
        </p:nvSpPr>
        <p:spPr>
          <a:xfrm>
            <a:off x="1661160" y="1600201"/>
            <a:ext cx="8549640" cy="4525963"/>
          </a:xfrm>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İletişim zorlukları</a:t>
            </a:r>
          </a:p>
          <a:p>
            <a:pPr marL="742950" lvl="1" indent="-285750" algn="just"/>
            <a:r>
              <a:rPr lang="tr-TR" dirty="0">
                <a:solidFill>
                  <a:srgbClr val="000000"/>
                </a:solidFill>
                <a:latin typeface="Times New Roman" panose="02020603050405020304" pitchFamily="18" charset="0"/>
              </a:rPr>
              <a:t>Farklı disiplinler, farklı şeyleri ifade etmek için aynı terminolojiyi kullanır. Bu, nelerin uygulanacağı konusunda yanlış anlamalara yol açabilir.</a:t>
            </a:r>
          </a:p>
          <a:p>
            <a:pPr algn="just">
              <a:buFont typeface="Arial" panose="020B0604020202020204" pitchFamily="34" charset="0"/>
              <a:buChar char="•"/>
            </a:pPr>
            <a:r>
              <a:rPr lang="tr-TR" dirty="0">
                <a:solidFill>
                  <a:srgbClr val="000000"/>
                </a:solidFill>
                <a:latin typeface="Times New Roman" panose="02020603050405020304" pitchFamily="18" charset="0"/>
              </a:rPr>
              <a:t>Farklı varsayımlar</a:t>
            </a:r>
          </a:p>
          <a:p>
            <a:pPr marL="742950" lvl="1" indent="-285750" algn="just"/>
            <a:r>
              <a:rPr lang="tr-TR" dirty="0">
                <a:solidFill>
                  <a:srgbClr val="000000"/>
                </a:solidFill>
                <a:latin typeface="Times New Roman" panose="02020603050405020304" pitchFamily="18" charset="0"/>
              </a:rPr>
              <a:t>Her disiplin, diğer disiplinler tarafından nelerin yapılabileceği ve nelerin yapılamayacağına dair varsayımlarda bulunur.</a:t>
            </a:r>
          </a:p>
          <a:p>
            <a:pPr algn="just">
              <a:buFont typeface="Arial" panose="020B0604020202020204" pitchFamily="34" charset="0"/>
              <a:buChar char="•"/>
            </a:pPr>
            <a:r>
              <a:rPr lang="tr-TR" dirty="0">
                <a:solidFill>
                  <a:srgbClr val="000000"/>
                </a:solidFill>
                <a:latin typeface="Times New Roman" panose="02020603050405020304" pitchFamily="18" charset="0"/>
              </a:rPr>
              <a:t>Mesleki sınırlar</a:t>
            </a:r>
          </a:p>
          <a:p>
            <a:pPr marL="742950" lvl="1" indent="-285750" algn="just"/>
            <a:r>
              <a:rPr lang="tr-TR" dirty="0">
                <a:solidFill>
                  <a:srgbClr val="000000"/>
                </a:solidFill>
                <a:latin typeface="Times New Roman" panose="02020603050405020304" pitchFamily="18" charset="0"/>
              </a:rPr>
              <a:t>Her disiplin kendi mesleki sınırlarını ve uzmanlığını korumaya çalışır ve bu da sistem hakkındaki yargılarını etkiler.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26</a:t>
            </a:fld>
            <a:endParaRPr lang="en-US"/>
          </a:p>
        </p:txBody>
      </p:sp>
    </p:spTree>
    <p:extLst>
      <p:ext uri="{BB962C8B-B14F-4D97-AF65-F5344CB8AC3E}">
        <p14:creationId xmlns:p14="http://schemas.microsoft.com/office/powerpoint/2010/main" val="40373270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Bölüm 1’in Anahtar Noktaları</a:t>
            </a:r>
          </a:p>
        </p:txBody>
      </p:sp>
      <p:sp>
        <p:nvSpPr>
          <p:cNvPr id="3" name="Content Placeholder 2"/>
          <p:cNvSpPr>
            <a:spLocks noGrp="1"/>
          </p:cNvSpPr>
          <p:nvPr>
            <p:ph idx="1"/>
          </p:nvPr>
        </p:nvSpPr>
        <p:spPr>
          <a:xfrm>
            <a:off x="1691640" y="1600201"/>
            <a:ext cx="8747760" cy="4525963"/>
          </a:xfrm>
        </p:spPr>
        <p:txBody>
          <a:bodyPr>
            <a:normAutofit lnSpcReduction="10000"/>
          </a:bodyPr>
          <a:lstStyle/>
          <a:p>
            <a:pPr algn="just">
              <a:buFont typeface="Arial" panose="020B0604020202020204" pitchFamily="34" charset="0"/>
              <a:buChar char="•"/>
            </a:pPr>
            <a:r>
              <a:rPr lang="tr-TR" dirty="0" err="1">
                <a:solidFill>
                  <a:srgbClr val="000000"/>
                </a:solidFill>
                <a:latin typeface="Times New Roman" panose="02020603050405020304" pitchFamily="18" charset="0"/>
              </a:rPr>
              <a:t>Sosyo</a:t>
            </a:r>
            <a:r>
              <a:rPr lang="tr-TR" dirty="0">
                <a:solidFill>
                  <a:srgbClr val="000000"/>
                </a:solidFill>
                <a:latin typeface="Times New Roman" panose="02020603050405020304" pitchFamily="18" charset="0"/>
              </a:rPr>
              <a:t>-teknik sistemler, bilgisayar donanımı, yazılımı ve insanları içerir ve bazı iş hedeflerini karşılamak için tasarlanmıştır.</a:t>
            </a:r>
          </a:p>
          <a:p>
            <a:pPr algn="just">
              <a:buFont typeface="Arial" panose="020B0604020202020204" pitchFamily="34" charset="0"/>
              <a:buChar char="•"/>
            </a:pPr>
            <a:r>
              <a:rPr lang="tr-TR" dirty="0">
                <a:solidFill>
                  <a:srgbClr val="000000"/>
                </a:solidFill>
                <a:latin typeface="Times New Roman" panose="02020603050405020304" pitchFamily="18" charset="0"/>
              </a:rPr>
              <a:t>Organizasyon yapısı gibi insan ve </a:t>
            </a:r>
            <a:r>
              <a:rPr lang="tr-TR" dirty="0" err="1">
                <a:solidFill>
                  <a:srgbClr val="000000"/>
                </a:solidFill>
                <a:latin typeface="Times New Roman" panose="02020603050405020304" pitchFamily="18" charset="0"/>
              </a:rPr>
              <a:t>organizasyonel</a:t>
            </a:r>
            <a:r>
              <a:rPr lang="tr-TR" dirty="0">
                <a:solidFill>
                  <a:srgbClr val="000000"/>
                </a:solidFill>
                <a:latin typeface="Times New Roman" panose="02020603050405020304" pitchFamily="18" charset="0"/>
              </a:rPr>
              <a:t> faktörler, </a:t>
            </a:r>
            <a:r>
              <a:rPr lang="tr-TR" dirty="0" err="1">
                <a:solidFill>
                  <a:srgbClr val="000000"/>
                </a:solidFill>
                <a:latin typeface="Times New Roman" panose="02020603050405020304" pitchFamily="18" charset="0"/>
              </a:rPr>
              <a:t>sosyo</a:t>
            </a:r>
            <a:r>
              <a:rPr lang="tr-TR" dirty="0">
                <a:solidFill>
                  <a:srgbClr val="000000"/>
                </a:solidFill>
                <a:latin typeface="Times New Roman" panose="02020603050405020304" pitchFamily="18" charset="0"/>
              </a:rPr>
              <a:t>-teknik sistemlerin işleyişi üzerinde önemli bir etkiye sahiptir.</a:t>
            </a:r>
          </a:p>
          <a:p>
            <a:pPr algn="just">
              <a:buFont typeface="Arial" panose="020B0604020202020204" pitchFamily="34" charset="0"/>
              <a:buChar char="•"/>
            </a:pPr>
            <a:r>
              <a:rPr lang="tr-TR" dirty="0">
                <a:solidFill>
                  <a:srgbClr val="000000"/>
                </a:solidFill>
                <a:latin typeface="Times New Roman" panose="02020603050405020304" pitchFamily="18" charset="0"/>
              </a:rPr>
              <a:t>Ortaya çıkan özellikler, bir bütün olarak sistemin karakteristiği olan ve bileşen parçaları olmayan özelliklerdir.</a:t>
            </a:r>
          </a:p>
          <a:p>
            <a:pPr algn="just">
              <a:buFont typeface="Arial" panose="020B0604020202020204" pitchFamily="34" charset="0"/>
              <a:buChar char="•"/>
            </a:pPr>
            <a:r>
              <a:rPr lang="tr-TR" dirty="0">
                <a:solidFill>
                  <a:srgbClr val="000000"/>
                </a:solidFill>
                <a:latin typeface="Times New Roman" panose="02020603050405020304" pitchFamily="18" charset="0"/>
              </a:rPr>
              <a:t>Sistem mühendisliğinin temel aşamaları tedarik, geliştirme ve işletmedir.</a:t>
            </a:r>
          </a:p>
        </p:txBody>
      </p:sp>
      <p:sp>
        <p:nvSpPr>
          <p:cNvPr id="4" name="Footer Placeholder 3"/>
          <p:cNvSpPr>
            <a:spLocks noGrp="1"/>
          </p:cNvSpPr>
          <p:nvPr>
            <p:ph type="ftr" sz="quarter" idx="11"/>
          </p:nvPr>
        </p:nvSpPr>
        <p:spPr>
          <a:xfrm>
            <a:off x="5643056" y="6400800"/>
            <a:ext cx="2895600" cy="365125"/>
          </a:xfrm>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27</a:t>
            </a:fld>
            <a:endParaRPr lang="en-US"/>
          </a:p>
        </p:txBody>
      </p:sp>
    </p:spTree>
    <p:extLst>
      <p:ext uri="{BB962C8B-B14F-4D97-AF65-F5344CB8AC3E}">
        <p14:creationId xmlns:p14="http://schemas.microsoft.com/office/powerpoint/2010/main" val="3071196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tr-TR" sz="4400" b="1" dirty="0">
                <a:solidFill>
                  <a:srgbClr val="000000"/>
                </a:solidFill>
                <a:latin typeface="Times New Roman" panose="02020603050405020304" pitchFamily="18" charset="0"/>
              </a:rPr>
              <a:t>Ders 10 - </a:t>
            </a:r>
            <a:r>
              <a:rPr lang="tr-TR" sz="4400" b="1" dirty="0" err="1">
                <a:solidFill>
                  <a:srgbClr val="000000"/>
                </a:solidFill>
                <a:latin typeface="Times New Roman" panose="02020603050405020304" pitchFamily="18" charset="0"/>
              </a:rPr>
              <a:t>Sosyoteknik</a:t>
            </a:r>
            <a:r>
              <a:rPr lang="tr-TR" sz="4400" b="1" dirty="0">
                <a:solidFill>
                  <a:srgbClr val="000000"/>
                </a:solidFill>
                <a:latin typeface="Times New Roman" panose="02020603050405020304" pitchFamily="18" charset="0"/>
              </a:rPr>
              <a:t> Sistemler</a:t>
            </a:r>
          </a:p>
        </p:txBody>
      </p:sp>
      <p:sp>
        <p:nvSpPr>
          <p:cNvPr id="3" name="Subtitle 2"/>
          <p:cNvSpPr>
            <a:spLocks noGrp="1"/>
          </p:cNvSpPr>
          <p:nvPr>
            <p:ph type="subTitle" idx="1"/>
          </p:nvPr>
        </p:nvSpPr>
        <p:spPr/>
        <p:txBody>
          <a:bodyPr/>
          <a:lstStyle/>
          <a:p>
            <a:r>
              <a:rPr lang="tr-TR" sz="3600" b="1" dirty="0">
                <a:solidFill>
                  <a:srgbClr val="000000"/>
                </a:solidFill>
                <a:latin typeface="Times New Roman" panose="02020603050405020304" pitchFamily="18" charset="0"/>
              </a:rPr>
              <a:t>Bölüm 2</a:t>
            </a:r>
          </a:p>
        </p:txBody>
      </p:sp>
      <p:sp>
        <p:nvSpPr>
          <p:cNvPr id="4" name="Slide Number Placeholder 3"/>
          <p:cNvSpPr>
            <a:spLocks noGrp="1"/>
          </p:cNvSpPr>
          <p:nvPr>
            <p:ph type="sldNum" sz="quarter" idx="12"/>
          </p:nvPr>
        </p:nvSpPr>
        <p:spPr/>
        <p:txBody>
          <a:bodyPr/>
          <a:lstStyle/>
          <a:p>
            <a:fld id="{A86F8904-DFC0-E240-BFF8-1216C9CAE37B}" type="slidenum">
              <a:rPr lang="en-US" smtClean="0"/>
              <a:pPr/>
              <a:t>28</a:t>
            </a:fld>
            <a:endParaRPr lang="en-US"/>
          </a:p>
        </p:txBody>
      </p:sp>
      <p:sp>
        <p:nvSpPr>
          <p:cNvPr id="5" name="Footer Placeholder 4"/>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Tree>
    <p:extLst>
      <p:ext uri="{BB962C8B-B14F-4D97-AF65-F5344CB8AC3E}">
        <p14:creationId xmlns:p14="http://schemas.microsoft.com/office/powerpoint/2010/main" val="28772867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a:t>
            </a:r>
            <a:r>
              <a:rPr lang="tr-TR" sz="3200" b="1" dirty="0" err="1" smtClean="0">
                <a:solidFill>
                  <a:srgbClr val="000000"/>
                </a:solidFill>
                <a:latin typeface="Times New Roman" panose="02020603050405020304" pitchFamily="18" charset="0"/>
              </a:rPr>
              <a:t>Tedariği</a:t>
            </a:r>
            <a:endParaRPr lang="tr-TR" sz="3200" b="1" dirty="0">
              <a:solidFill>
                <a:srgbClr val="000000"/>
              </a:solidFill>
              <a:latin typeface="Times New Roman" panose="02020603050405020304" pitchFamily="18" charset="0"/>
            </a:endParaRP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Tanımlanmış bazı </a:t>
            </a:r>
            <a:r>
              <a:rPr lang="tr-TR" dirty="0" err="1">
                <a:solidFill>
                  <a:srgbClr val="000000"/>
                </a:solidFill>
                <a:latin typeface="Times New Roman" panose="02020603050405020304" pitchFamily="18" charset="0"/>
              </a:rPr>
              <a:t>organizasyonel</a:t>
            </a:r>
            <a:r>
              <a:rPr lang="tr-TR" dirty="0">
                <a:solidFill>
                  <a:srgbClr val="000000"/>
                </a:solidFill>
                <a:latin typeface="Times New Roman" panose="02020603050405020304" pitchFamily="18" charset="0"/>
              </a:rPr>
              <a:t> ihtiyaçları karşılamak için bir sistem (veya sistemler) edinme.</a:t>
            </a:r>
          </a:p>
          <a:p>
            <a:pPr algn="just">
              <a:buFont typeface="Arial" panose="020B0604020202020204" pitchFamily="34" charset="0"/>
              <a:buChar char="•"/>
            </a:pPr>
            <a:r>
              <a:rPr lang="tr-TR" dirty="0">
                <a:solidFill>
                  <a:srgbClr val="000000"/>
                </a:solidFill>
                <a:latin typeface="Times New Roman" panose="02020603050405020304" pitchFamily="18" charset="0"/>
              </a:rPr>
              <a:t>Tedarikten önce şu konularda kararlar alınır:</a:t>
            </a:r>
          </a:p>
          <a:p>
            <a:pPr marL="742950" lvl="1" indent="-285750" algn="just"/>
            <a:r>
              <a:rPr lang="tr-TR" dirty="0">
                <a:solidFill>
                  <a:srgbClr val="000000"/>
                </a:solidFill>
                <a:latin typeface="Times New Roman" panose="02020603050405020304" pitchFamily="18" charset="0"/>
              </a:rPr>
              <a:t>Sistemin kapsamı</a:t>
            </a:r>
          </a:p>
          <a:p>
            <a:pPr marL="742950" lvl="1" indent="-285750" algn="just"/>
            <a:r>
              <a:rPr lang="tr-TR" dirty="0">
                <a:solidFill>
                  <a:srgbClr val="000000"/>
                </a:solidFill>
                <a:latin typeface="Times New Roman" panose="02020603050405020304" pitchFamily="18" charset="0"/>
              </a:rPr>
              <a:t>Sistem bütçeleri ve zaman çizelgeleri</a:t>
            </a:r>
          </a:p>
          <a:p>
            <a:pPr marL="742950" lvl="1" indent="-285750" algn="just"/>
            <a:r>
              <a:rPr lang="tr-TR" dirty="0">
                <a:solidFill>
                  <a:srgbClr val="000000"/>
                </a:solidFill>
                <a:latin typeface="Times New Roman" panose="02020603050405020304" pitchFamily="18" charset="0"/>
              </a:rPr>
              <a:t>Üst düzey sistem gereksinimleri</a:t>
            </a:r>
          </a:p>
          <a:p>
            <a:pPr algn="just">
              <a:buFont typeface="Arial" panose="020B0604020202020204" pitchFamily="34" charset="0"/>
              <a:buChar char="•"/>
            </a:pPr>
            <a:r>
              <a:rPr lang="tr-TR" dirty="0">
                <a:solidFill>
                  <a:srgbClr val="000000"/>
                </a:solidFill>
                <a:latin typeface="Times New Roman" panose="02020603050405020304" pitchFamily="18" charset="0"/>
              </a:rPr>
              <a:t>Bu bilgilere dayanarak, bir sistemin tedarik edilip edilmeyeceği, sistemin türü ve potansiyel sistem tedarikçileri hakkında kararlar alınır.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29</a:t>
            </a:fld>
            <a:endParaRPr lang="en-US"/>
          </a:p>
        </p:txBody>
      </p:sp>
    </p:spTree>
    <p:extLst>
      <p:ext uri="{BB962C8B-B14F-4D97-AF65-F5344CB8AC3E}">
        <p14:creationId xmlns:p14="http://schemas.microsoft.com/office/powerpoint/2010/main" val="1329116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Sistemler</a:t>
            </a:r>
          </a:p>
        </p:txBody>
      </p:sp>
      <p:sp>
        <p:nvSpPr>
          <p:cNvPr id="3" name="Content Placeholder 2"/>
          <p:cNvSpPr>
            <a:spLocks noGrp="1"/>
          </p:cNvSpPr>
          <p:nvPr>
            <p:ph idx="1"/>
          </p:nvPr>
        </p:nvSpPr>
        <p:spPr>
          <a:xfrm>
            <a:off x="1678746" y="1600201"/>
            <a:ext cx="8820443" cy="4525963"/>
          </a:xfrm>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Yazılım mühendisliği yalıtılmış bir faaliyet değildir, ancak daha geniş bir sistem mühendisliği sürecinin bir parçasıdır.</a:t>
            </a:r>
          </a:p>
          <a:p>
            <a:pPr algn="just">
              <a:buFont typeface="Arial" panose="020B0604020202020204" pitchFamily="34" charset="0"/>
              <a:buChar char="•"/>
            </a:pPr>
            <a:r>
              <a:rPr lang="tr-TR" dirty="0">
                <a:solidFill>
                  <a:srgbClr val="000000"/>
                </a:solidFill>
                <a:latin typeface="Times New Roman" panose="02020603050405020304" pitchFamily="18" charset="0"/>
              </a:rPr>
              <a:t>Yazılım sistemleri bu nedenle izole sistemler değildir, ancak insani, sosyal veya </a:t>
            </a:r>
            <a:r>
              <a:rPr lang="tr-TR" dirty="0" err="1">
                <a:solidFill>
                  <a:srgbClr val="000000"/>
                </a:solidFill>
                <a:latin typeface="Times New Roman" panose="02020603050405020304" pitchFamily="18" charset="0"/>
              </a:rPr>
              <a:t>organizasyonel</a:t>
            </a:r>
            <a:r>
              <a:rPr lang="tr-TR" dirty="0">
                <a:solidFill>
                  <a:srgbClr val="000000"/>
                </a:solidFill>
                <a:latin typeface="Times New Roman" panose="02020603050405020304" pitchFamily="18" charset="0"/>
              </a:rPr>
              <a:t> bir amacı olan daha geniş sistemlerin temel bileşenleridir.</a:t>
            </a:r>
          </a:p>
          <a:p>
            <a:pPr algn="just">
              <a:buFont typeface="Arial" panose="020B0604020202020204" pitchFamily="34" charset="0"/>
              <a:buChar char="•"/>
            </a:pPr>
            <a:r>
              <a:rPr lang="tr-TR" dirty="0">
                <a:solidFill>
                  <a:srgbClr val="000000"/>
                </a:solidFill>
                <a:latin typeface="Times New Roman" panose="02020603050405020304" pitchFamily="18" charset="0"/>
              </a:rPr>
              <a:t>Misal</a:t>
            </a:r>
          </a:p>
          <a:p>
            <a:pPr marL="742950" lvl="1" indent="-285750" algn="just"/>
            <a:r>
              <a:rPr lang="en-US" dirty="0" err="1">
                <a:solidFill>
                  <a:srgbClr val="000000"/>
                </a:solidFill>
                <a:latin typeface="Times New Roman" panose="02020603050405020304" pitchFamily="18" charset="0"/>
              </a:rPr>
              <a:t>Doğa</a:t>
            </a:r>
            <a:r>
              <a:rPr lang="tr-TR" dirty="0">
                <a:solidFill>
                  <a:srgbClr val="000000"/>
                </a:solidFill>
                <a:latin typeface="Times New Roman" panose="02020603050405020304" pitchFamily="18" charset="0"/>
              </a:rPr>
              <a:t> hava durumu</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istasyonu</a:t>
            </a:r>
            <a:r>
              <a:rPr lang="tr-TR" dirty="0">
                <a:solidFill>
                  <a:srgbClr val="000000"/>
                </a:solidFill>
                <a:latin typeface="Times New Roman" panose="02020603050405020304" pitchFamily="18" charset="0"/>
              </a:rPr>
              <a:t> sistemi, daha geniş hava durumu kayıt ve tahmin sistemlerinin bir parçasıdır</a:t>
            </a:r>
          </a:p>
          <a:p>
            <a:pPr marL="742950" lvl="1" indent="-285750" algn="just"/>
            <a:r>
              <a:rPr lang="tr-TR" dirty="0">
                <a:solidFill>
                  <a:srgbClr val="000000"/>
                </a:solidFill>
                <a:latin typeface="Times New Roman" panose="02020603050405020304" pitchFamily="18" charset="0"/>
              </a:rPr>
              <a:t>Bunlar arasında donanım ve yazılım, tahmin süreçleri, sistem kullanıcıları, hava tahminlerine bağlı kuruluşlar vb. </a:t>
            </a:r>
            <a:r>
              <a:rPr lang="en-US" dirty="0">
                <a:solidFill>
                  <a:srgbClr val="000000"/>
                </a:solidFill>
                <a:latin typeface="Times New Roman" panose="02020603050405020304" pitchFamily="18" charset="0"/>
              </a:rPr>
              <a:t>y</a:t>
            </a:r>
            <a:r>
              <a:rPr lang="tr-TR" dirty="0">
                <a:solidFill>
                  <a:srgbClr val="000000"/>
                </a:solidFill>
                <a:latin typeface="Times New Roman" panose="02020603050405020304" pitchFamily="18" charset="0"/>
              </a:rPr>
              <a:t>er alır.</a:t>
            </a:r>
          </a:p>
        </p:txBody>
      </p:sp>
      <p:sp>
        <p:nvSpPr>
          <p:cNvPr id="4" name="Footer Placeholder 3"/>
          <p:cNvSpPr>
            <a:spLocks noGrp="1"/>
          </p:cNvSpPr>
          <p:nvPr>
            <p:ph type="ftr" sz="quarter" idx="11"/>
          </p:nvPr>
        </p:nvSpPr>
        <p:spPr>
          <a:xfrm>
            <a:off x="4641166" y="6492876"/>
            <a:ext cx="2895600" cy="365125"/>
          </a:xfrm>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3</a:t>
            </a:fld>
            <a:endParaRPr lang="en-US"/>
          </a:p>
        </p:txBody>
      </p:sp>
    </p:spTree>
    <p:extLst>
      <p:ext uri="{BB962C8B-B14F-4D97-AF65-F5344CB8AC3E}">
        <p14:creationId xmlns:p14="http://schemas.microsoft.com/office/powerpoint/2010/main" val="34735638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Kararda Payı Olan Unsurlar</a:t>
            </a:r>
          </a:p>
        </p:txBody>
      </p:sp>
      <p:sp>
        <p:nvSpPr>
          <p:cNvPr id="3" name="Content Placeholder 2"/>
          <p:cNvSpPr>
            <a:spLocks noGrp="1"/>
          </p:cNvSpPr>
          <p:nvPr>
            <p:ph idx="1"/>
          </p:nvPr>
        </p:nvSpPr>
        <p:spPr/>
        <p:txBody>
          <a:bodyPr/>
          <a:lstStyle/>
          <a:p>
            <a:pPr algn="l">
              <a:buFont typeface="Arial" panose="020B0604020202020204" pitchFamily="34" charset="0"/>
              <a:buChar char="•"/>
            </a:pPr>
            <a:r>
              <a:rPr lang="tr-TR" dirty="0">
                <a:solidFill>
                  <a:srgbClr val="000000"/>
                </a:solidFill>
                <a:latin typeface="Times New Roman" panose="02020603050405020304" pitchFamily="18" charset="0"/>
              </a:rPr>
              <a:t>Diğer organizasyon sistemlerinin durumu</a:t>
            </a:r>
          </a:p>
          <a:p>
            <a:pPr algn="l">
              <a:buFont typeface="Arial" panose="020B0604020202020204" pitchFamily="34" charset="0"/>
              <a:buChar char="•"/>
            </a:pPr>
            <a:r>
              <a:rPr lang="tr-TR" dirty="0">
                <a:solidFill>
                  <a:srgbClr val="000000"/>
                </a:solidFill>
                <a:latin typeface="Times New Roman" panose="02020603050405020304" pitchFamily="18" charset="0"/>
              </a:rPr>
              <a:t>Dış düzenlemelere uyma ihtiyacı</a:t>
            </a:r>
          </a:p>
          <a:p>
            <a:pPr algn="l">
              <a:buFont typeface="Arial" panose="020B0604020202020204" pitchFamily="34" charset="0"/>
              <a:buChar char="•"/>
            </a:pPr>
            <a:r>
              <a:rPr lang="tr-TR" dirty="0">
                <a:solidFill>
                  <a:srgbClr val="000000"/>
                </a:solidFill>
                <a:latin typeface="Times New Roman" panose="02020603050405020304" pitchFamily="18" charset="0"/>
              </a:rPr>
              <a:t>Dış rekabet</a:t>
            </a:r>
          </a:p>
          <a:p>
            <a:pPr algn="l">
              <a:buFont typeface="Arial" panose="020B0604020202020204" pitchFamily="34" charset="0"/>
              <a:buChar char="•"/>
            </a:pPr>
            <a:r>
              <a:rPr lang="tr-TR" dirty="0">
                <a:solidFill>
                  <a:srgbClr val="000000"/>
                </a:solidFill>
                <a:latin typeface="Times New Roman" panose="02020603050405020304" pitchFamily="18" charset="0"/>
              </a:rPr>
              <a:t>İşletmenin yeniden düzenlenmesi</a:t>
            </a:r>
          </a:p>
          <a:p>
            <a:pPr algn="l">
              <a:buFont typeface="Arial" panose="020B0604020202020204" pitchFamily="34" charset="0"/>
              <a:buChar char="•"/>
            </a:pPr>
            <a:r>
              <a:rPr lang="tr-TR" dirty="0">
                <a:solidFill>
                  <a:srgbClr val="000000"/>
                </a:solidFill>
                <a:latin typeface="Times New Roman" panose="02020603050405020304" pitchFamily="18" charset="0"/>
              </a:rPr>
              <a:t>Kullanılabilir bütçe</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30</a:t>
            </a:fld>
            <a:endParaRPr lang="en-US"/>
          </a:p>
        </p:txBody>
      </p:sp>
    </p:spTree>
    <p:extLst>
      <p:ext uri="{BB962C8B-B14F-4D97-AF65-F5344CB8AC3E}">
        <p14:creationId xmlns:p14="http://schemas.microsoft.com/office/powerpoint/2010/main" val="27945710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Tedarik ve Geliştirme</a:t>
            </a:r>
          </a:p>
        </p:txBody>
      </p:sp>
      <p:sp>
        <p:nvSpPr>
          <p:cNvPr id="70659" name="Rectangle 3"/>
          <p:cNvSpPr>
            <a:spLocks noGrp="1" noChangeArrowheads="1"/>
          </p:cNvSpPr>
          <p:nvPr>
            <p:ph type="body" idx="1"/>
          </p:nvPr>
        </p:nvSpPr>
        <p:spPr>
          <a:noFill/>
          <a:ln/>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Bazı sistem özellikleri ve mimari tasarım genellikle tedarikten önce gereklidir</a:t>
            </a:r>
          </a:p>
          <a:p>
            <a:pPr marL="742950" lvl="1" indent="-285750" algn="just"/>
            <a:r>
              <a:rPr lang="tr-TR" dirty="0">
                <a:solidFill>
                  <a:srgbClr val="000000"/>
                </a:solidFill>
                <a:latin typeface="Times New Roman" panose="02020603050405020304" pitchFamily="18" charset="0"/>
              </a:rPr>
              <a:t>Sistem geliştirme için bir sözleşmeye izin vermek için bir şartnameye ihtiyacınız var</a:t>
            </a:r>
          </a:p>
          <a:p>
            <a:pPr marL="742950" lvl="1" indent="-285750" algn="just"/>
            <a:r>
              <a:rPr lang="tr-TR" dirty="0" err="1">
                <a:solidFill>
                  <a:srgbClr val="000000"/>
                </a:solidFill>
                <a:latin typeface="Times New Roman" panose="02020603050405020304" pitchFamily="18" charset="0"/>
              </a:rPr>
              <a:t>Spesifikasyon</a:t>
            </a:r>
            <a:r>
              <a:rPr lang="tr-TR" dirty="0">
                <a:solidFill>
                  <a:srgbClr val="000000"/>
                </a:solidFill>
                <a:latin typeface="Times New Roman" panose="02020603050405020304" pitchFamily="18" charset="0"/>
              </a:rPr>
              <a:t>, ticari bir hazır (COTS) sistemi satın almanıza izin verebilir. Sıfırdan bir sistem geliştirmekten neredeyse her zaman daha ucuzdur</a:t>
            </a:r>
          </a:p>
          <a:p>
            <a:pPr algn="just">
              <a:buFont typeface="Arial" panose="020B0604020202020204" pitchFamily="34" charset="0"/>
              <a:buChar char="•"/>
            </a:pPr>
            <a:r>
              <a:rPr lang="tr-TR" dirty="0">
                <a:solidFill>
                  <a:srgbClr val="000000"/>
                </a:solidFill>
                <a:latin typeface="Times New Roman" panose="02020603050405020304" pitchFamily="18" charset="0"/>
              </a:rPr>
              <a:t>Büyük karmaşık sistemler genellikle rafta</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hazır</a:t>
            </a:r>
            <a:r>
              <a:rPr lang="en-US" dirty="0">
                <a:solidFill>
                  <a:srgbClr val="000000"/>
                </a:solidFill>
                <a:latin typeface="Times New Roman" panose="02020603050405020304" pitchFamily="18" charset="0"/>
              </a:rPr>
              <a:t> satın </a:t>
            </a:r>
            <a:r>
              <a:rPr lang="en-US" dirty="0" err="1">
                <a:solidFill>
                  <a:srgbClr val="000000"/>
                </a:solidFill>
                <a:latin typeface="Times New Roman" panose="02020603050405020304" pitchFamily="18" charset="0"/>
              </a:rPr>
              <a:t>alınabilen</a:t>
            </a:r>
            <a:r>
              <a:rPr lang="en-US" dirty="0">
                <a:solidFill>
                  <a:srgbClr val="000000"/>
                </a:solidFill>
                <a:latin typeface="Times New Roman" panose="02020603050405020304" pitchFamily="18" charset="0"/>
              </a:rPr>
              <a:t>)</a:t>
            </a:r>
            <a:r>
              <a:rPr lang="tr-TR" dirty="0">
                <a:solidFill>
                  <a:srgbClr val="000000"/>
                </a:solidFill>
                <a:latin typeface="Times New Roman" panose="02020603050405020304" pitchFamily="18" charset="0"/>
              </a:rPr>
              <a:t> ve özel olarak tasarlanmış bileşenlerin bir karışımından oluşur. Bu farklı bileşen türleri için tedarik süreçleri genellikle farklıdır.</a:t>
            </a:r>
          </a:p>
        </p:txBody>
      </p:sp>
    </p:spTree>
    <p:extLst>
      <p:ext uri="{BB962C8B-B14F-4D97-AF65-F5344CB8AC3E}">
        <p14:creationId xmlns:p14="http://schemas.microsoft.com/office/powerpoint/2010/main" val="3264061392"/>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Tedarik Süreçleri</a:t>
            </a:r>
          </a:p>
        </p:txBody>
      </p:sp>
      <p:sp>
        <p:nvSpPr>
          <p:cNvPr id="5" name="Slide Number Placeholder 4"/>
          <p:cNvSpPr>
            <a:spLocks noGrp="1"/>
          </p:cNvSpPr>
          <p:nvPr>
            <p:ph type="sldNum" sz="quarter" idx="12"/>
          </p:nvPr>
        </p:nvSpPr>
        <p:spPr/>
        <p:txBody>
          <a:bodyPr/>
          <a:lstStyle/>
          <a:p>
            <a:fld id="{A86F8904-DFC0-E240-BFF8-1216C9CAE37B}" type="slidenum">
              <a:rPr lang="en-US" smtClean="0"/>
              <a:pPr/>
              <a:t>32</a:t>
            </a:fld>
            <a:endParaRPr lang="en-US"/>
          </a:p>
        </p:txBody>
      </p:sp>
      <p:sp>
        <p:nvSpPr>
          <p:cNvPr id="6" name="Footer Placeholder 5"/>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pic>
        <p:nvPicPr>
          <p:cNvPr id="3" name="Resim 2"/>
          <p:cNvPicPr>
            <a:picLocks noChangeAspect="1"/>
          </p:cNvPicPr>
          <p:nvPr/>
        </p:nvPicPr>
        <p:blipFill>
          <a:blip r:embed="rId2"/>
          <a:stretch>
            <a:fillRect/>
          </a:stretch>
        </p:blipFill>
        <p:spPr>
          <a:xfrm>
            <a:off x="1812564" y="1215023"/>
            <a:ext cx="8328963" cy="5461006"/>
          </a:xfrm>
          <a:prstGeom prst="rect">
            <a:avLst/>
          </a:prstGeom>
        </p:spPr>
      </p:pic>
    </p:spTree>
    <p:extLst>
      <p:ext uri="{BB962C8B-B14F-4D97-AF65-F5344CB8AC3E}">
        <p14:creationId xmlns:p14="http://schemas.microsoft.com/office/powerpoint/2010/main" val="1402861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p:txBody>
          <a:bodyPr/>
          <a:lstStyle/>
          <a:p>
            <a:pPr algn="l"/>
            <a:r>
              <a:rPr lang="tr-TR" sz="3200" b="1" dirty="0">
                <a:solidFill>
                  <a:srgbClr val="000000"/>
                </a:solidFill>
                <a:latin typeface="Times New Roman" panose="02020603050405020304" pitchFamily="18" charset="0"/>
              </a:rPr>
              <a:t>Tedarik Sorunları</a:t>
            </a:r>
          </a:p>
        </p:txBody>
      </p:sp>
      <p:sp>
        <p:nvSpPr>
          <p:cNvPr id="80899" name="Rectangle 3"/>
          <p:cNvSpPr>
            <a:spLocks noGrp="1" noChangeArrowheads="1"/>
          </p:cNvSpPr>
          <p:nvPr>
            <p:ph type="body"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Kullanıma hazır bileşenlerin yeteneklerine uyması için gereksinimlerin değiştirilmesi gerekebilir.</a:t>
            </a:r>
          </a:p>
          <a:p>
            <a:pPr algn="just">
              <a:buFont typeface="Arial" panose="020B0604020202020204" pitchFamily="34" charset="0"/>
              <a:buChar char="•"/>
            </a:pPr>
            <a:r>
              <a:rPr lang="tr-TR" dirty="0">
                <a:solidFill>
                  <a:srgbClr val="000000"/>
                </a:solidFill>
                <a:latin typeface="Times New Roman" panose="02020603050405020304" pitchFamily="18" charset="0"/>
              </a:rPr>
              <a:t>Gereksinim özellikleri, sistemin geliştirilmesine yönelik sözleşmenin bir parçası olabilir.</a:t>
            </a:r>
          </a:p>
          <a:p>
            <a:pPr algn="just">
              <a:buFont typeface="Arial" panose="020B0604020202020204" pitchFamily="34" charset="0"/>
              <a:buChar char="•"/>
            </a:pPr>
            <a:r>
              <a:rPr lang="en-US" dirty="0">
                <a:solidFill>
                  <a:srgbClr val="000000"/>
                </a:solidFill>
                <a:latin typeface="Times New Roman" panose="02020603050405020304" pitchFamily="18" charset="0"/>
              </a:rPr>
              <a:t>B</a:t>
            </a:r>
            <a:r>
              <a:rPr lang="tr-TR" dirty="0">
                <a:solidFill>
                  <a:srgbClr val="000000"/>
                </a:solidFill>
                <a:latin typeface="Times New Roman" panose="02020603050405020304" pitchFamily="18" charset="0"/>
              </a:rPr>
              <a:t>ir sistemi kurmak için</a:t>
            </a:r>
            <a:r>
              <a:rPr lang="en-US" dirty="0">
                <a:solidFill>
                  <a:srgbClr val="000000"/>
                </a:solidFill>
                <a:latin typeface="Times New Roman" panose="02020603050405020304" pitchFamily="18" charset="0"/>
              </a:rPr>
              <a:t> y</a:t>
            </a:r>
            <a:r>
              <a:rPr lang="tr-TR" dirty="0" err="1">
                <a:solidFill>
                  <a:srgbClr val="000000"/>
                </a:solidFill>
                <a:latin typeface="Times New Roman" panose="02020603050405020304" pitchFamily="18" charset="0"/>
              </a:rPr>
              <a:t>üklenici</a:t>
            </a:r>
            <a:r>
              <a:rPr lang="tr-TR" dirty="0">
                <a:solidFill>
                  <a:srgbClr val="000000"/>
                </a:solidFill>
                <a:latin typeface="Times New Roman" panose="02020603050405020304" pitchFamily="18" charset="0"/>
              </a:rPr>
              <a:t> seçildikten sonra değişiklikleri kabul etmek için genellikle bir sözleşme müzakere süresi vardır.</a:t>
            </a:r>
          </a:p>
        </p:txBody>
      </p:sp>
    </p:spTree>
    <p:extLst>
      <p:ext uri="{BB962C8B-B14F-4D97-AF65-F5344CB8AC3E}">
        <p14:creationId xmlns:p14="http://schemas.microsoft.com/office/powerpoint/2010/main" val="10572204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Müteahhitler ve Alt Yükleniciler</a:t>
            </a:r>
          </a:p>
        </p:txBody>
      </p:sp>
      <p:sp>
        <p:nvSpPr>
          <p:cNvPr id="71683" name="Rectangle 3"/>
          <p:cNvSpPr>
            <a:spLocks noGrp="1" noChangeArrowheads="1"/>
          </p:cNvSpPr>
          <p:nvPr>
            <p:ph type="body" idx="1"/>
          </p:nvPr>
        </p:nvSpPr>
        <p:spPr>
          <a:noFill/>
          <a:ln/>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Büyük donanım / yazılım sistemlerinin tedariki genellikle bazı ana yüklenicilere dayanır.</a:t>
            </a:r>
          </a:p>
          <a:p>
            <a:pPr algn="just">
              <a:buFont typeface="Arial" panose="020B0604020202020204" pitchFamily="34" charset="0"/>
              <a:buChar char="•"/>
            </a:pPr>
            <a:r>
              <a:rPr lang="tr-TR" dirty="0">
                <a:solidFill>
                  <a:srgbClr val="000000"/>
                </a:solidFill>
                <a:latin typeface="Times New Roman" panose="02020603050405020304" pitchFamily="18" charset="0"/>
              </a:rPr>
              <a:t>Alt sözleşmeler, sistemin parçalarını tedarik etmek için diğer tedarikçilere verilir.</a:t>
            </a:r>
          </a:p>
          <a:p>
            <a:pPr algn="just">
              <a:buFont typeface="Arial" panose="020B0604020202020204" pitchFamily="34" charset="0"/>
              <a:buChar char="•"/>
            </a:pPr>
            <a:r>
              <a:rPr lang="tr-TR" dirty="0">
                <a:solidFill>
                  <a:srgbClr val="000000"/>
                </a:solidFill>
                <a:latin typeface="Times New Roman" panose="02020603050405020304" pitchFamily="18" charset="0"/>
              </a:rPr>
              <a:t>Müşteri ana yükleniciyle bağlantı kurar ve doğrudan alt yüklenicilerle iş yapmaz.</a:t>
            </a:r>
          </a:p>
        </p:txBody>
      </p:sp>
    </p:spTree>
    <p:extLst>
      <p:ext uri="{BB962C8B-B14F-4D97-AF65-F5344CB8AC3E}">
        <p14:creationId xmlns:p14="http://schemas.microsoft.com/office/powerpoint/2010/main" val="1975751607"/>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Tedarik ve </a:t>
            </a:r>
            <a:r>
              <a:rPr lang="tr-TR" sz="3200" b="1" dirty="0" err="1">
                <a:solidFill>
                  <a:srgbClr val="000000"/>
                </a:solidFill>
                <a:latin typeface="Times New Roman" panose="02020603050405020304" pitchFamily="18" charset="0"/>
              </a:rPr>
              <a:t>Güvenilebilirlik</a:t>
            </a:r>
            <a:endParaRPr lang="tr-TR" sz="3200" b="1" dirty="0">
              <a:solidFill>
                <a:srgbClr val="000000"/>
              </a:solidFill>
              <a:latin typeface="Times New Roman" panose="02020603050405020304" pitchFamily="18" charset="0"/>
            </a:endParaRP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Satın alma kararlarının sistem </a:t>
            </a:r>
            <a:r>
              <a:rPr lang="tr-TR" dirty="0" err="1">
                <a:solidFill>
                  <a:srgbClr val="000000"/>
                </a:solidFill>
                <a:latin typeface="Times New Roman" panose="02020603050405020304" pitchFamily="18" charset="0"/>
              </a:rPr>
              <a:t>güvenilebilirliği</a:t>
            </a:r>
            <a:r>
              <a:rPr lang="tr-TR" dirty="0">
                <a:solidFill>
                  <a:srgbClr val="000000"/>
                </a:solidFill>
                <a:latin typeface="Times New Roman" panose="02020603050405020304" pitchFamily="18" charset="0"/>
              </a:rPr>
              <a:t> üzerinde derin etkileri vardır çünkü bu kararlar </a:t>
            </a:r>
            <a:r>
              <a:rPr lang="tr-TR" dirty="0" err="1">
                <a:solidFill>
                  <a:srgbClr val="000000"/>
                </a:solidFill>
                <a:latin typeface="Times New Roman" panose="02020603050405020304" pitchFamily="18" charset="0"/>
              </a:rPr>
              <a:t>güvenilebilirlik</a:t>
            </a:r>
            <a:r>
              <a:rPr lang="tr-TR" dirty="0">
                <a:solidFill>
                  <a:srgbClr val="000000"/>
                </a:solidFill>
                <a:latin typeface="Times New Roman" panose="02020603050405020304" pitchFamily="18" charset="0"/>
              </a:rPr>
              <a:t> gereksinimlerinin kapsamını sınırlar.</a:t>
            </a:r>
          </a:p>
          <a:p>
            <a:pPr algn="just">
              <a:buFont typeface="Arial" panose="020B0604020202020204" pitchFamily="34" charset="0"/>
              <a:buChar char="•"/>
            </a:pPr>
            <a:r>
              <a:rPr lang="tr-TR" dirty="0">
                <a:solidFill>
                  <a:srgbClr val="000000"/>
                </a:solidFill>
                <a:latin typeface="Times New Roman" panose="02020603050405020304" pitchFamily="18" charset="0"/>
              </a:rPr>
              <a:t>Kullanıma hazır bir sistem için, tedarikçinin sistemin güvenlik ve </a:t>
            </a:r>
            <a:r>
              <a:rPr lang="en-US" dirty="0" err="1">
                <a:solidFill>
                  <a:srgbClr val="000000"/>
                </a:solidFill>
                <a:latin typeface="Times New Roman" panose="02020603050405020304" pitchFamily="18" charset="0"/>
              </a:rPr>
              <a:t>güvenilebilirlik</a:t>
            </a:r>
            <a:r>
              <a:rPr lang="tr-TR" dirty="0">
                <a:solidFill>
                  <a:srgbClr val="000000"/>
                </a:solidFill>
                <a:latin typeface="Times New Roman" panose="02020603050405020304" pitchFamily="18" charset="0"/>
              </a:rPr>
              <a:t> gereksinimleri üzerinde çok sınırlı etkisi vardır.</a:t>
            </a:r>
          </a:p>
          <a:p>
            <a:pPr algn="just">
              <a:buFont typeface="Arial" panose="020B0604020202020204" pitchFamily="34" charset="0"/>
              <a:buChar char="•"/>
            </a:pPr>
            <a:r>
              <a:rPr lang="tr-TR" dirty="0">
                <a:solidFill>
                  <a:srgbClr val="000000"/>
                </a:solidFill>
                <a:latin typeface="Times New Roman" panose="02020603050405020304" pitchFamily="18" charset="0"/>
              </a:rPr>
              <a:t>Özel bir sistem için, güvenlik ve </a:t>
            </a:r>
            <a:r>
              <a:rPr lang="en-US" dirty="0" err="1">
                <a:solidFill>
                  <a:srgbClr val="000000"/>
                </a:solidFill>
                <a:latin typeface="Times New Roman" panose="02020603050405020304" pitchFamily="18" charset="0"/>
              </a:rPr>
              <a:t>güvenilebilirlik</a:t>
            </a:r>
            <a:r>
              <a:rPr lang="tr-TR" dirty="0">
                <a:solidFill>
                  <a:srgbClr val="000000"/>
                </a:solidFill>
                <a:latin typeface="Times New Roman" panose="02020603050405020304" pitchFamily="18" charset="0"/>
              </a:rPr>
              <a:t> gereksinimlerinin tanımlanmasında büyük çaba harcanmalıdır.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35</a:t>
            </a:fld>
            <a:endParaRPr lang="en-US"/>
          </a:p>
        </p:txBody>
      </p:sp>
    </p:spTree>
    <p:extLst>
      <p:ext uri="{BB962C8B-B14F-4D97-AF65-F5344CB8AC3E}">
        <p14:creationId xmlns:p14="http://schemas.microsoft.com/office/powerpoint/2010/main" val="6772910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Sistem Geliştirme</a:t>
            </a:r>
          </a:p>
        </p:txBody>
      </p:sp>
      <p:sp>
        <p:nvSpPr>
          <p:cNvPr id="21507" name="Rectangle 3"/>
          <p:cNvSpPr>
            <a:spLocks noGrp="1" noChangeArrowheads="1"/>
          </p:cNvSpPr>
          <p:nvPr>
            <p:ph type="body" idx="1"/>
          </p:nvPr>
        </p:nvSpPr>
        <p:spPr>
          <a:xfrm>
            <a:off x="1706880" y="1488441"/>
            <a:ext cx="8732520" cy="4525963"/>
          </a:xfrm>
          <a:noFill/>
          <a:ln/>
        </p:spPr>
        <p:txBody>
          <a:bodyPr>
            <a:normAutofit lnSpcReduction="10000"/>
          </a:bodyPr>
          <a:lstStyle/>
          <a:p>
            <a:pPr algn="just">
              <a:buFont typeface="Arial" panose="020B0604020202020204" pitchFamily="34" charset="0"/>
              <a:buChar char="•"/>
            </a:pPr>
            <a:r>
              <a:rPr lang="tr-TR" dirty="0">
                <a:solidFill>
                  <a:srgbClr val="000000"/>
                </a:solidFill>
                <a:latin typeface="Times New Roman" panose="02020603050405020304" pitchFamily="18" charset="0"/>
              </a:rPr>
              <a:t>Sistemin farklı bölümlerinin paralel geliştirilmesine duyulan ihtiyaç nedeniyle genellikle plan odaklı bir yaklaşım izler.</a:t>
            </a:r>
          </a:p>
          <a:p>
            <a:pPr marL="742950" lvl="1" indent="-285750" algn="just"/>
            <a:r>
              <a:rPr lang="tr-TR" dirty="0">
                <a:solidFill>
                  <a:srgbClr val="000000"/>
                </a:solidFill>
                <a:latin typeface="Times New Roman" panose="02020603050405020304" pitchFamily="18" charset="0"/>
              </a:rPr>
              <a:t>Aşamalar arasında yineleme için </a:t>
            </a:r>
            <a:r>
              <a:rPr lang="en-US" dirty="0" err="1">
                <a:solidFill>
                  <a:srgbClr val="000000"/>
                </a:solidFill>
                <a:latin typeface="Times New Roman" panose="02020603050405020304" pitchFamily="18" charset="0"/>
              </a:rPr>
              <a:t>dar</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bir</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haraket</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alanı</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vardır</a:t>
            </a:r>
            <a:r>
              <a:rPr lang="tr-TR" dirty="0">
                <a:solidFill>
                  <a:srgbClr val="000000"/>
                </a:solidFill>
                <a:latin typeface="Times New Roman" panose="02020603050405020304" pitchFamily="18" charset="0"/>
              </a:rPr>
              <a:t> çünkü donanım değişiklikleri çok pahalıdır. Yazılımın donanım sorunlarını telafi etmesi gerekebilir.</a:t>
            </a:r>
          </a:p>
          <a:p>
            <a:pPr algn="just">
              <a:buFont typeface="Arial" panose="020B0604020202020204" pitchFamily="34" charset="0"/>
              <a:buChar char="•"/>
            </a:pPr>
            <a:r>
              <a:rPr lang="tr-TR" dirty="0">
                <a:solidFill>
                  <a:srgbClr val="000000"/>
                </a:solidFill>
                <a:latin typeface="Times New Roman" panose="02020603050405020304" pitchFamily="18" charset="0"/>
              </a:rPr>
              <a:t>Kaçınılmaz olarak, birlikte çalışması gereken farklı disiplinlerden mühendisleri içerir</a:t>
            </a:r>
          </a:p>
          <a:p>
            <a:pPr marL="742950" lvl="1" indent="-285750" algn="just"/>
            <a:r>
              <a:rPr lang="tr-TR" dirty="0">
                <a:solidFill>
                  <a:srgbClr val="000000"/>
                </a:solidFill>
                <a:latin typeface="Times New Roman" panose="02020603050405020304" pitchFamily="18" charset="0"/>
              </a:rPr>
              <a:t>Burada yanlış anlaşılma için çok fazla alan var.</a:t>
            </a:r>
          </a:p>
          <a:p>
            <a:pPr marL="742950" lvl="1" indent="-285750" algn="just"/>
            <a:r>
              <a:rPr lang="tr-TR" dirty="0">
                <a:solidFill>
                  <a:srgbClr val="000000"/>
                </a:solidFill>
                <a:latin typeface="Times New Roman" panose="02020603050405020304" pitchFamily="18" charset="0"/>
              </a:rPr>
              <a:t>Açıklandığı gibi, farklı disiplinler farklı bir kelime dağarcığı kullanır ve çok fazla </a:t>
            </a:r>
            <a:r>
              <a:rPr lang="en-US" dirty="0" err="1">
                <a:solidFill>
                  <a:srgbClr val="000000"/>
                </a:solidFill>
                <a:latin typeface="Times New Roman" panose="02020603050405020304" pitchFamily="18" charset="0"/>
              </a:rPr>
              <a:t>istişare</a:t>
            </a:r>
            <a:r>
              <a:rPr lang="tr-TR" dirty="0">
                <a:solidFill>
                  <a:srgbClr val="000000"/>
                </a:solidFill>
                <a:latin typeface="Times New Roman" panose="02020603050405020304" pitchFamily="18" charset="0"/>
              </a:rPr>
              <a:t> gereklidir. Mühendislerin yerine getirmesi gereken kişisel gündemleri olabilir.</a:t>
            </a:r>
          </a:p>
        </p:txBody>
      </p:sp>
    </p:spTree>
    <p:extLst>
      <p:ext uri="{BB962C8B-B14F-4D97-AF65-F5344CB8AC3E}">
        <p14:creationId xmlns:p14="http://schemas.microsoft.com/office/powerpoint/2010/main" val="3140723397"/>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Geliştirme</a:t>
            </a:r>
          </a:p>
        </p:txBody>
      </p:sp>
      <p:sp>
        <p:nvSpPr>
          <p:cNvPr id="5" name="Slide Number Placeholder 4"/>
          <p:cNvSpPr>
            <a:spLocks noGrp="1"/>
          </p:cNvSpPr>
          <p:nvPr>
            <p:ph type="sldNum" sz="quarter" idx="12"/>
          </p:nvPr>
        </p:nvSpPr>
        <p:spPr/>
        <p:txBody>
          <a:bodyPr/>
          <a:lstStyle/>
          <a:p>
            <a:fld id="{A86F8904-DFC0-E240-BFF8-1216C9CAE37B}" type="slidenum">
              <a:rPr lang="en-US" smtClean="0"/>
              <a:pPr/>
              <a:t>37</a:t>
            </a:fld>
            <a:endParaRPr lang="en-US"/>
          </a:p>
        </p:txBody>
      </p:sp>
      <p:sp>
        <p:nvSpPr>
          <p:cNvPr id="6" name="Footer Placeholder 5"/>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pic>
        <p:nvPicPr>
          <p:cNvPr id="3" name="Resim 2"/>
          <p:cNvPicPr>
            <a:picLocks noChangeAspect="1"/>
          </p:cNvPicPr>
          <p:nvPr/>
        </p:nvPicPr>
        <p:blipFill>
          <a:blip r:embed="rId2"/>
          <a:stretch>
            <a:fillRect/>
          </a:stretch>
        </p:blipFill>
        <p:spPr>
          <a:xfrm>
            <a:off x="2022331" y="1690688"/>
            <a:ext cx="8659524" cy="3707462"/>
          </a:xfrm>
          <a:prstGeom prst="rect">
            <a:avLst/>
          </a:prstGeom>
        </p:spPr>
      </p:pic>
    </p:spTree>
    <p:extLst>
      <p:ext uri="{BB962C8B-B14F-4D97-AF65-F5344CB8AC3E}">
        <p14:creationId xmlns:p14="http://schemas.microsoft.com/office/powerpoint/2010/main" val="23973299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Sistem Gereksinimleri Tanımı</a:t>
            </a:r>
          </a:p>
        </p:txBody>
      </p:sp>
      <p:sp>
        <p:nvSpPr>
          <p:cNvPr id="24579" name="Rectangle 3"/>
          <p:cNvSpPr>
            <a:spLocks noGrp="1" noChangeArrowheads="1"/>
          </p:cNvSpPr>
          <p:nvPr>
            <p:ph type="body" idx="1"/>
          </p:nvPr>
        </p:nvSpPr>
        <p:spPr>
          <a:noFill/>
          <a:ln/>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Bu aşamada tanımlanan üç tür gereksinim</a:t>
            </a:r>
          </a:p>
          <a:p>
            <a:pPr marL="742950" lvl="1" indent="-285750" algn="just"/>
            <a:r>
              <a:rPr lang="tr-TR" dirty="0">
                <a:solidFill>
                  <a:srgbClr val="000000"/>
                </a:solidFill>
                <a:latin typeface="Times New Roman" panose="02020603050405020304" pitchFamily="18" charset="0"/>
              </a:rPr>
              <a:t>Soyut fonksiyonel gereksinimler. Sistem fonksiyonları soyut bir şekilde tanımlanmıştır;</a:t>
            </a:r>
          </a:p>
          <a:p>
            <a:pPr marL="742950" lvl="1" indent="-285750" algn="just"/>
            <a:r>
              <a:rPr lang="tr-TR" dirty="0">
                <a:solidFill>
                  <a:srgbClr val="000000"/>
                </a:solidFill>
                <a:latin typeface="Times New Roman" panose="02020603050405020304" pitchFamily="18" charset="0"/>
              </a:rPr>
              <a:t>Sistem özellikleri. Genel olarak sistem için işlevsel olmayan gereksinimler tanımlanmıştır;</a:t>
            </a:r>
          </a:p>
          <a:p>
            <a:pPr marL="742950" lvl="1" indent="-285750" algn="just"/>
            <a:r>
              <a:rPr lang="tr-TR" dirty="0">
                <a:solidFill>
                  <a:srgbClr val="000000"/>
                </a:solidFill>
                <a:latin typeface="Times New Roman" panose="02020603050405020304" pitchFamily="18" charset="0"/>
              </a:rPr>
              <a:t>İstenmeyen özellikler. Kabul edilemez sistem davranışı belirtildi.</a:t>
            </a:r>
          </a:p>
          <a:p>
            <a:pPr algn="just">
              <a:buFont typeface="Arial" panose="020B0604020202020204" pitchFamily="34" charset="0"/>
              <a:buChar char="•"/>
            </a:pPr>
            <a:r>
              <a:rPr lang="tr-TR" dirty="0">
                <a:solidFill>
                  <a:srgbClr val="000000"/>
                </a:solidFill>
                <a:latin typeface="Times New Roman" panose="02020603050405020304" pitchFamily="18" charset="0"/>
              </a:rPr>
              <a:t>Sistem için genel </a:t>
            </a:r>
            <a:r>
              <a:rPr lang="tr-TR" dirty="0" err="1">
                <a:solidFill>
                  <a:srgbClr val="000000"/>
                </a:solidFill>
                <a:latin typeface="Times New Roman" panose="02020603050405020304" pitchFamily="18" charset="0"/>
              </a:rPr>
              <a:t>organizasyonel</a:t>
            </a:r>
            <a:r>
              <a:rPr lang="tr-TR" dirty="0">
                <a:solidFill>
                  <a:srgbClr val="000000"/>
                </a:solidFill>
                <a:latin typeface="Times New Roman" panose="02020603050405020304" pitchFamily="18" charset="0"/>
              </a:rPr>
              <a:t> hedefleri de tanımlamalıdır.</a:t>
            </a:r>
          </a:p>
        </p:txBody>
      </p:sp>
    </p:spTree>
    <p:extLst>
      <p:ext uri="{BB962C8B-B14F-4D97-AF65-F5344CB8AC3E}">
        <p14:creationId xmlns:p14="http://schemas.microsoft.com/office/powerpoint/2010/main" val="1904557484"/>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Sistem Tasarım Süreci</a:t>
            </a:r>
          </a:p>
        </p:txBody>
      </p:sp>
      <p:sp>
        <p:nvSpPr>
          <p:cNvPr id="29699" name="Rectangle 3"/>
          <p:cNvSpPr>
            <a:spLocks noGrp="1" noChangeArrowheads="1"/>
          </p:cNvSpPr>
          <p:nvPr>
            <p:ph type="body" idx="1"/>
          </p:nvPr>
        </p:nvSpPr>
        <p:spPr>
          <a:xfrm>
            <a:off x="1666240" y="1366839"/>
            <a:ext cx="8849360" cy="4708525"/>
          </a:xfrm>
          <a:noFill/>
          <a:ln/>
        </p:spPr>
        <p:txBody>
          <a:bodyPr>
            <a:normAutofit lnSpcReduction="10000"/>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Bölüm gereksinimleri</a:t>
            </a:r>
          </a:p>
          <a:p>
            <a:pPr marL="742950" lvl="1" indent="-285750" algn="just"/>
            <a:r>
              <a:rPr lang="tr-TR" dirty="0">
                <a:solidFill>
                  <a:srgbClr val="000000"/>
                </a:solidFill>
                <a:latin typeface="Times New Roman" panose="02020603050405020304" pitchFamily="18" charset="0"/>
              </a:rPr>
              <a:t>Gereksinimleri ilgili gruplar halinde düzenleyin.</a:t>
            </a:r>
          </a:p>
          <a:p>
            <a:pPr algn="just">
              <a:buFont typeface="Arial" panose="020B0604020202020204" pitchFamily="34" charset="0"/>
              <a:buChar char="•"/>
            </a:pPr>
            <a:r>
              <a:rPr lang="tr-TR" dirty="0">
                <a:solidFill>
                  <a:srgbClr val="000000"/>
                </a:solidFill>
                <a:latin typeface="Times New Roman" panose="02020603050405020304" pitchFamily="18" charset="0"/>
              </a:rPr>
              <a:t>Alt sistemleri tanımlayın</a:t>
            </a:r>
          </a:p>
          <a:p>
            <a:pPr marL="742950" lvl="1" indent="-285750" algn="just"/>
            <a:r>
              <a:rPr lang="tr-TR" dirty="0">
                <a:solidFill>
                  <a:srgbClr val="000000"/>
                </a:solidFill>
                <a:latin typeface="Times New Roman" panose="02020603050405020304" pitchFamily="18" charset="0"/>
              </a:rPr>
              <a:t>Sistem gereksinimlerini toplu olarak karşılayabilecek bir dizi alt sistemi tanımlayın.</a:t>
            </a:r>
          </a:p>
          <a:p>
            <a:pPr algn="just">
              <a:buFont typeface="Arial" panose="020B0604020202020204" pitchFamily="34" charset="0"/>
              <a:buChar char="•"/>
            </a:pPr>
            <a:r>
              <a:rPr lang="tr-TR" dirty="0">
                <a:solidFill>
                  <a:srgbClr val="000000"/>
                </a:solidFill>
                <a:latin typeface="Times New Roman" panose="02020603050405020304" pitchFamily="18" charset="0"/>
              </a:rPr>
              <a:t>Alt sistemlere gereksinimleri atayın</a:t>
            </a:r>
          </a:p>
          <a:p>
            <a:pPr marL="742950" lvl="1" indent="-285750" algn="just"/>
            <a:r>
              <a:rPr lang="tr-TR" dirty="0">
                <a:solidFill>
                  <a:srgbClr val="000000"/>
                </a:solidFill>
                <a:latin typeface="Times New Roman" panose="02020603050405020304" pitchFamily="18" charset="0"/>
              </a:rPr>
              <a:t>COTS</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hazır</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sistem</a:t>
            </a:r>
            <a:r>
              <a:rPr lang="en-US" dirty="0">
                <a:solidFill>
                  <a:srgbClr val="000000"/>
                </a:solidFill>
                <a:latin typeface="Times New Roman" panose="02020603050405020304" pitchFamily="18" charset="0"/>
              </a:rPr>
              <a:t>)</a:t>
            </a:r>
            <a:r>
              <a:rPr lang="tr-TR" dirty="0">
                <a:solidFill>
                  <a:srgbClr val="000000"/>
                </a:solidFill>
                <a:latin typeface="Times New Roman" panose="02020603050405020304" pitchFamily="18" charset="0"/>
              </a:rPr>
              <a:t> entegre edildiğinde belirli sorunlara neden olur.</a:t>
            </a:r>
          </a:p>
          <a:p>
            <a:pPr algn="just">
              <a:buFont typeface="Arial" panose="020B0604020202020204" pitchFamily="34" charset="0"/>
              <a:buChar char="•"/>
            </a:pPr>
            <a:r>
              <a:rPr lang="tr-TR" dirty="0">
                <a:solidFill>
                  <a:srgbClr val="000000"/>
                </a:solidFill>
                <a:latin typeface="Times New Roman" panose="02020603050405020304" pitchFamily="18" charset="0"/>
              </a:rPr>
              <a:t>Alt sistem işlevselliğini belirtin.</a:t>
            </a:r>
          </a:p>
          <a:p>
            <a:pPr algn="just">
              <a:buFont typeface="Arial" panose="020B0604020202020204" pitchFamily="34" charset="0"/>
              <a:buChar char="•"/>
            </a:pPr>
            <a:r>
              <a:rPr lang="tr-TR" dirty="0">
                <a:solidFill>
                  <a:srgbClr val="000000"/>
                </a:solidFill>
                <a:latin typeface="Times New Roman" panose="02020603050405020304" pitchFamily="18" charset="0"/>
              </a:rPr>
              <a:t>Alt sistem </a:t>
            </a:r>
            <a:r>
              <a:rPr lang="tr-TR" dirty="0" err="1">
                <a:solidFill>
                  <a:srgbClr val="000000"/>
                </a:solidFill>
                <a:latin typeface="Times New Roman" panose="02020603050405020304" pitchFamily="18" charset="0"/>
              </a:rPr>
              <a:t>arayüzlerini</a:t>
            </a:r>
            <a:r>
              <a:rPr lang="tr-TR" dirty="0">
                <a:solidFill>
                  <a:srgbClr val="000000"/>
                </a:solidFill>
                <a:latin typeface="Times New Roman" panose="02020603050405020304" pitchFamily="18" charset="0"/>
              </a:rPr>
              <a:t> tanımlayın</a:t>
            </a:r>
          </a:p>
          <a:p>
            <a:pPr marL="742950" lvl="1" indent="-285750" algn="just"/>
            <a:r>
              <a:rPr lang="tr-TR" dirty="0">
                <a:solidFill>
                  <a:srgbClr val="000000"/>
                </a:solidFill>
                <a:latin typeface="Times New Roman" panose="02020603050405020304" pitchFamily="18" charset="0"/>
              </a:rPr>
              <a:t>Paralel alt sistem geliştirme için kritik faaliyet.</a:t>
            </a:r>
          </a:p>
        </p:txBody>
      </p:sp>
    </p:spTree>
    <p:extLst>
      <p:ext uri="{BB962C8B-B14F-4D97-AF65-F5344CB8AC3E}">
        <p14:creationId xmlns:p14="http://schemas.microsoft.com/office/powerpoint/2010/main" val="2483125490"/>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err="1">
                <a:solidFill>
                  <a:srgbClr val="000000"/>
                </a:solidFill>
                <a:latin typeface="Times New Roman" panose="02020603050405020304" pitchFamily="18" charset="0"/>
              </a:rPr>
              <a:t>Sosyoteknik</a:t>
            </a:r>
            <a:r>
              <a:rPr lang="tr-TR" sz="3200" b="1" dirty="0">
                <a:solidFill>
                  <a:srgbClr val="000000"/>
                </a:solidFill>
                <a:latin typeface="Times New Roman" panose="02020603050405020304" pitchFamily="18" charset="0"/>
              </a:rPr>
              <a:t> Sistemler Yığını</a:t>
            </a:r>
          </a:p>
        </p:txBody>
      </p:sp>
      <p:sp>
        <p:nvSpPr>
          <p:cNvPr id="5" name="Slide Number Placeholder 4"/>
          <p:cNvSpPr>
            <a:spLocks noGrp="1"/>
          </p:cNvSpPr>
          <p:nvPr>
            <p:ph type="sldNum" sz="quarter" idx="12"/>
          </p:nvPr>
        </p:nvSpPr>
        <p:spPr/>
        <p:txBody>
          <a:bodyPr/>
          <a:lstStyle/>
          <a:p>
            <a:fld id="{A86F8904-DFC0-E240-BFF8-1216C9CAE37B}" type="slidenum">
              <a:rPr lang="en-US" smtClean="0"/>
              <a:pPr/>
              <a:t>4</a:t>
            </a:fld>
            <a:endParaRPr lang="en-US"/>
          </a:p>
        </p:txBody>
      </p:sp>
      <p:sp>
        <p:nvSpPr>
          <p:cNvPr id="6" name="Footer Placeholder 5"/>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pic>
        <p:nvPicPr>
          <p:cNvPr id="4" name="Resim 3"/>
          <p:cNvPicPr>
            <a:picLocks noChangeAspect="1"/>
          </p:cNvPicPr>
          <p:nvPr/>
        </p:nvPicPr>
        <p:blipFill>
          <a:blip r:embed="rId2"/>
          <a:stretch>
            <a:fillRect/>
          </a:stretch>
        </p:blipFill>
        <p:spPr>
          <a:xfrm>
            <a:off x="1789402" y="1468148"/>
            <a:ext cx="7594940" cy="4267633"/>
          </a:xfrm>
          <a:prstGeom prst="rect">
            <a:avLst/>
          </a:prstGeom>
        </p:spPr>
      </p:pic>
    </p:spTree>
    <p:extLst>
      <p:ext uri="{BB962C8B-B14F-4D97-AF65-F5344CB8AC3E}">
        <p14:creationId xmlns:p14="http://schemas.microsoft.com/office/powerpoint/2010/main" val="28664340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p:txBody>
          <a:bodyPr/>
          <a:lstStyle/>
          <a:p>
            <a:pPr algn="l"/>
            <a:r>
              <a:rPr lang="tr-TR" sz="3200" b="1" dirty="0">
                <a:solidFill>
                  <a:srgbClr val="000000"/>
                </a:solidFill>
                <a:latin typeface="Times New Roman" panose="02020603050405020304" pitchFamily="18" charset="0"/>
              </a:rPr>
              <a:t>Gereksinimler ve Tasarım</a:t>
            </a:r>
          </a:p>
        </p:txBody>
      </p:sp>
      <p:sp>
        <p:nvSpPr>
          <p:cNvPr id="96259" name="Rectangle 3"/>
          <p:cNvSpPr>
            <a:spLocks noGrp="1" noChangeArrowheads="1"/>
          </p:cNvSpPr>
          <p:nvPr>
            <p:ph type="body"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Gereksinim mühendisliği ve sistem tasarımı ayrılmaz bir şekilde bağlantılıdır.</a:t>
            </a:r>
          </a:p>
          <a:p>
            <a:pPr algn="just">
              <a:buFont typeface="Arial" panose="020B0604020202020204" pitchFamily="34" charset="0"/>
              <a:buChar char="•"/>
            </a:pPr>
            <a:r>
              <a:rPr lang="tr-TR" dirty="0">
                <a:solidFill>
                  <a:srgbClr val="000000"/>
                </a:solidFill>
                <a:latin typeface="Times New Roman" panose="02020603050405020304" pitchFamily="18" charset="0"/>
              </a:rPr>
              <a:t>Sistemin ortamının ve diğer sistemlerin getirdiği kısıtlamalar tasarım seçimlerini sınırlar, bu nedenle kullanılacak gerçek tasarım bir gereklilik olabilir.</a:t>
            </a:r>
          </a:p>
          <a:p>
            <a:pPr algn="just">
              <a:buFont typeface="Arial" panose="020B0604020202020204" pitchFamily="34" charset="0"/>
              <a:buChar char="•"/>
            </a:pPr>
            <a:r>
              <a:rPr lang="tr-TR" dirty="0">
                <a:solidFill>
                  <a:srgbClr val="000000"/>
                </a:solidFill>
                <a:latin typeface="Times New Roman" panose="02020603050405020304" pitchFamily="18" charset="0"/>
              </a:rPr>
              <a:t>Gereksinimleri yapılandırmak için ilk tasarım gerekli olabilir.</a:t>
            </a:r>
          </a:p>
          <a:p>
            <a:pPr algn="just">
              <a:buFont typeface="Arial" panose="020B0604020202020204" pitchFamily="34" charset="0"/>
              <a:buChar char="•"/>
            </a:pPr>
            <a:r>
              <a:rPr lang="tr-TR" dirty="0">
                <a:solidFill>
                  <a:srgbClr val="000000"/>
                </a:solidFill>
                <a:latin typeface="Times New Roman" panose="02020603050405020304" pitchFamily="18" charset="0"/>
              </a:rPr>
              <a:t>Tasarım yaparken gereksinimler hakkında daha fazla bilgi edinirsiniz.</a:t>
            </a:r>
          </a:p>
        </p:txBody>
      </p:sp>
    </p:spTree>
    <p:extLst>
      <p:ext uri="{BB962C8B-B14F-4D97-AF65-F5344CB8AC3E}">
        <p14:creationId xmlns:p14="http://schemas.microsoft.com/office/powerpoint/2010/main" val="22843854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Gereksinimler ve Tasarım Spirali</a:t>
            </a:r>
          </a:p>
        </p:txBody>
      </p:sp>
      <p:sp>
        <p:nvSpPr>
          <p:cNvPr id="5" name="Slide Number Placeholder 4"/>
          <p:cNvSpPr>
            <a:spLocks noGrp="1"/>
          </p:cNvSpPr>
          <p:nvPr>
            <p:ph type="sldNum" sz="quarter" idx="12"/>
          </p:nvPr>
        </p:nvSpPr>
        <p:spPr/>
        <p:txBody>
          <a:bodyPr/>
          <a:lstStyle/>
          <a:p>
            <a:fld id="{A86F8904-DFC0-E240-BFF8-1216C9CAE37B}" type="slidenum">
              <a:rPr lang="en-US" smtClean="0"/>
              <a:pPr/>
              <a:t>41</a:t>
            </a:fld>
            <a:endParaRPr lang="en-US"/>
          </a:p>
        </p:txBody>
      </p:sp>
      <p:sp>
        <p:nvSpPr>
          <p:cNvPr id="6" name="Footer Placeholder 5"/>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pic>
        <p:nvPicPr>
          <p:cNvPr id="3" name="Resim 2"/>
          <p:cNvPicPr>
            <a:picLocks noChangeAspect="1"/>
          </p:cNvPicPr>
          <p:nvPr/>
        </p:nvPicPr>
        <p:blipFill>
          <a:blip r:embed="rId2"/>
          <a:stretch>
            <a:fillRect/>
          </a:stretch>
        </p:blipFill>
        <p:spPr>
          <a:xfrm>
            <a:off x="2537980" y="1344218"/>
            <a:ext cx="6716857" cy="5012132"/>
          </a:xfrm>
          <a:prstGeom prst="rect">
            <a:avLst/>
          </a:prstGeom>
        </p:spPr>
      </p:pic>
    </p:spTree>
    <p:extLst>
      <p:ext uri="{BB962C8B-B14F-4D97-AF65-F5344CB8AC3E}">
        <p14:creationId xmlns:p14="http://schemas.microsoft.com/office/powerpoint/2010/main" val="37377525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Alt Sistem Geliştirme</a:t>
            </a:r>
          </a:p>
        </p:txBody>
      </p:sp>
      <p:sp>
        <p:nvSpPr>
          <p:cNvPr id="32771" name="Rectangle 3"/>
          <p:cNvSpPr>
            <a:spLocks noGrp="1" noChangeArrowheads="1"/>
          </p:cNvSpPr>
          <p:nvPr>
            <p:ph type="body" idx="1"/>
          </p:nvPr>
        </p:nvSpPr>
        <p:spPr>
          <a:noFill/>
          <a:ln/>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Donanım</a:t>
            </a:r>
            <a:r>
              <a:rPr lang="en-US" dirty="0" err="1">
                <a:solidFill>
                  <a:srgbClr val="000000"/>
                </a:solidFill>
                <a:latin typeface="Times New Roman" panose="02020603050405020304" pitchFamily="18" charset="0"/>
              </a:rPr>
              <a:t>ı</a:t>
            </a:r>
            <a:r>
              <a:rPr lang="tr-TR" dirty="0">
                <a:solidFill>
                  <a:srgbClr val="000000"/>
                </a:solidFill>
                <a:latin typeface="Times New Roman" panose="02020603050405020304" pitchFamily="18" charset="0"/>
              </a:rPr>
              <a:t>, yazılım</a:t>
            </a:r>
            <a:r>
              <a:rPr lang="en-US" dirty="0" err="1">
                <a:solidFill>
                  <a:srgbClr val="000000"/>
                </a:solidFill>
                <a:latin typeface="Times New Roman" panose="02020603050405020304" pitchFamily="18" charset="0"/>
              </a:rPr>
              <a:t>ı</a:t>
            </a:r>
            <a:r>
              <a:rPr lang="tr-TR" dirty="0">
                <a:solidFill>
                  <a:srgbClr val="000000"/>
                </a:solidFill>
                <a:latin typeface="Times New Roman" panose="02020603050405020304" pitchFamily="18" charset="0"/>
              </a:rPr>
              <a:t> ve iletişimi geliştiren tipik olarak paralel projeler.</a:t>
            </a:r>
          </a:p>
          <a:p>
            <a:pPr algn="just">
              <a:buFont typeface="Arial" panose="020B0604020202020204" pitchFamily="34" charset="0"/>
              <a:buChar char="•"/>
            </a:pPr>
            <a:r>
              <a:rPr lang="tr-TR" dirty="0">
                <a:solidFill>
                  <a:srgbClr val="000000"/>
                </a:solidFill>
                <a:latin typeface="Times New Roman" panose="02020603050405020304" pitchFamily="18" charset="0"/>
              </a:rPr>
              <a:t>Bazı COTS (</a:t>
            </a:r>
            <a:r>
              <a:rPr lang="en-US" dirty="0" err="1">
                <a:solidFill>
                  <a:srgbClr val="000000"/>
                </a:solidFill>
                <a:latin typeface="Times New Roman" panose="02020603050405020304" pitchFamily="18" charset="0"/>
              </a:rPr>
              <a:t>raftan</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hazır</a:t>
            </a:r>
            <a:r>
              <a:rPr lang="en-US" dirty="0">
                <a:solidFill>
                  <a:srgbClr val="000000"/>
                </a:solidFill>
                <a:latin typeface="Times New Roman" panose="02020603050405020304" pitchFamily="18" charset="0"/>
              </a:rPr>
              <a:t> </a:t>
            </a:r>
            <a:r>
              <a:rPr lang="en-US" dirty="0" err="1">
                <a:solidFill>
                  <a:srgbClr val="000000"/>
                </a:solidFill>
                <a:latin typeface="Times New Roman" panose="02020603050405020304" pitchFamily="18" charset="0"/>
              </a:rPr>
              <a:t>sistemler</a:t>
            </a:r>
            <a:r>
              <a:rPr lang="tr-TR" dirty="0">
                <a:solidFill>
                  <a:srgbClr val="000000"/>
                </a:solidFill>
                <a:latin typeface="Times New Roman" panose="02020603050405020304" pitchFamily="18" charset="0"/>
              </a:rPr>
              <a:t>) sistemleri</a:t>
            </a:r>
            <a:r>
              <a:rPr lang="en-US" dirty="0">
                <a:solidFill>
                  <a:srgbClr val="000000"/>
                </a:solidFill>
                <a:latin typeface="Times New Roman" panose="02020603050405020304" pitchFamily="18" charset="0"/>
              </a:rPr>
              <a:t>n</a:t>
            </a:r>
            <a:r>
              <a:rPr lang="tr-TR" dirty="0">
                <a:solidFill>
                  <a:srgbClr val="000000"/>
                </a:solidFill>
                <a:latin typeface="Times New Roman" panose="02020603050405020304" pitchFamily="18" charset="0"/>
              </a:rPr>
              <a:t> tedarikini içerebilir.</a:t>
            </a:r>
          </a:p>
          <a:p>
            <a:pPr algn="just">
              <a:buFont typeface="Arial" panose="020B0604020202020204" pitchFamily="34" charset="0"/>
              <a:buChar char="•"/>
            </a:pPr>
            <a:r>
              <a:rPr lang="tr-TR" dirty="0">
                <a:solidFill>
                  <a:srgbClr val="000000"/>
                </a:solidFill>
                <a:latin typeface="Times New Roman" panose="02020603050405020304" pitchFamily="18" charset="0"/>
              </a:rPr>
              <a:t>Uygulama ekipleri arasında iletişim eksikliği sorunlara neden olabilir.</a:t>
            </a:r>
          </a:p>
          <a:p>
            <a:pPr algn="just">
              <a:buFont typeface="Arial" panose="020B0604020202020204" pitchFamily="34" charset="0"/>
              <a:buChar char="•"/>
            </a:pPr>
            <a:r>
              <a:rPr lang="tr-TR" dirty="0">
                <a:solidFill>
                  <a:srgbClr val="000000"/>
                </a:solidFill>
                <a:latin typeface="Times New Roman" panose="02020603050405020304" pitchFamily="18" charset="0"/>
              </a:rPr>
              <a:t>Sistem değişiklikleri önermek için bürokratik ve yavaş bir mekanizma olabilir, bu da geliştirme programının yeniden çalışma ihtiyacı nedeniyle uzatılabileceği anlamına gelir.</a:t>
            </a:r>
          </a:p>
        </p:txBody>
      </p:sp>
    </p:spTree>
    <p:extLst>
      <p:ext uri="{BB962C8B-B14F-4D97-AF65-F5344CB8AC3E}">
        <p14:creationId xmlns:p14="http://schemas.microsoft.com/office/powerpoint/2010/main" val="236539735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body" idx="1"/>
          </p:nvPr>
        </p:nvSpPr>
        <p:spPr>
          <a:noFill/>
          <a:ln/>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Bir sistem oluşturmak için donanımı, yazılımı ve insanları bir araya getirme süreci.</a:t>
            </a:r>
          </a:p>
          <a:p>
            <a:pPr algn="just">
              <a:buFont typeface="Arial" panose="020B0604020202020204" pitchFamily="34" charset="0"/>
              <a:buChar char="•"/>
            </a:pPr>
            <a:r>
              <a:rPr lang="tr-TR" dirty="0">
                <a:solidFill>
                  <a:srgbClr val="000000"/>
                </a:solidFill>
                <a:latin typeface="Times New Roman" panose="02020603050405020304" pitchFamily="18" charset="0"/>
              </a:rPr>
              <a:t>İdeal olarak aşamalı olarak ele alınmalıdır, böylece alt sistemler birer birer entegre edilir.</a:t>
            </a:r>
          </a:p>
          <a:p>
            <a:pPr algn="just">
              <a:buFont typeface="Arial" panose="020B0604020202020204" pitchFamily="34" charset="0"/>
              <a:buChar char="•"/>
            </a:pPr>
            <a:r>
              <a:rPr lang="tr-TR" dirty="0">
                <a:solidFill>
                  <a:srgbClr val="000000"/>
                </a:solidFill>
                <a:latin typeface="Times New Roman" panose="02020603050405020304" pitchFamily="18" charset="0"/>
              </a:rPr>
              <a:t>Sistem entegre </a:t>
            </a:r>
            <a:r>
              <a:rPr lang="en-US" dirty="0" err="1">
                <a:solidFill>
                  <a:srgbClr val="000000"/>
                </a:solidFill>
                <a:latin typeface="Times New Roman" panose="02020603050405020304" pitchFamily="18" charset="0"/>
              </a:rPr>
              <a:t>edildikçe</a:t>
            </a:r>
            <a:r>
              <a:rPr lang="tr-TR" dirty="0">
                <a:solidFill>
                  <a:srgbClr val="000000"/>
                </a:solidFill>
                <a:latin typeface="Times New Roman" panose="02020603050405020304" pitchFamily="18" charset="0"/>
              </a:rPr>
              <a:t> test edilir.</a:t>
            </a:r>
          </a:p>
          <a:p>
            <a:pPr algn="just">
              <a:buFont typeface="Arial" panose="020B0604020202020204" pitchFamily="34" charset="0"/>
              <a:buChar char="•"/>
            </a:pPr>
            <a:r>
              <a:rPr lang="tr-TR" dirty="0">
                <a:solidFill>
                  <a:srgbClr val="000000"/>
                </a:solidFill>
                <a:latin typeface="Times New Roman" panose="02020603050405020304" pitchFamily="18" charset="0"/>
              </a:rPr>
              <a:t>Alt sistemler arasındaki </a:t>
            </a:r>
            <a:r>
              <a:rPr lang="tr-TR" dirty="0" err="1">
                <a:solidFill>
                  <a:srgbClr val="000000"/>
                </a:solidFill>
                <a:latin typeface="Times New Roman" panose="02020603050405020304" pitchFamily="18" charset="0"/>
              </a:rPr>
              <a:t>arayüz</a:t>
            </a:r>
            <a:r>
              <a:rPr lang="tr-TR" dirty="0">
                <a:solidFill>
                  <a:srgbClr val="000000"/>
                </a:solidFill>
                <a:latin typeface="Times New Roman" panose="02020603050405020304" pitchFamily="18" charset="0"/>
              </a:rPr>
              <a:t> sorunları genellikle bu aşamada bulunur.</a:t>
            </a:r>
          </a:p>
          <a:p>
            <a:pPr algn="just">
              <a:buFont typeface="Arial" panose="020B0604020202020204" pitchFamily="34" charset="0"/>
              <a:buChar char="•"/>
            </a:pPr>
            <a:r>
              <a:rPr lang="tr-TR" dirty="0">
                <a:solidFill>
                  <a:srgbClr val="000000"/>
                </a:solidFill>
                <a:latin typeface="Times New Roman" panose="02020603050405020304" pitchFamily="18" charset="0"/>
              </a:rPr>
              <a:t>Sistem bileşenlerinin koordinasyonsuz teslimatı ile ilgili sorunlar olabilir.</a:t>
            </a:r>
          </a:p>
        </p:txBody>
      </p:sp>
      <p:sp>
        <p:nvSpPr>
          <p:cNvPr id="34819" name="Rectangle 3"/>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Sistem Entegrasyonu</a:t>
            </a:r>
          </a:p>
        </p:txBody>
      </p:sp>
    </p:spTree>
    <p:extLst>
      <p:ext uri="{BB962C8B-B14F-4D97-AF65-F5344CB8AC3E}">
        <p14:creationId xmlns:p14="http://schemas.microsoft.com/office/powerpoint/2010/main" val="2175698432"/>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body" idx="1"/>
          </p:nvPr>
        </p:nvSpPr>
        <p:spPr>
          <a:noFill/>
          <a:ln/>
        </p:spPr>
        <p:txBody>
          <a:bodyPr/>
          <a:lstStyle/>
          <a:p>
            <a:pPr algn="just">
              <a:buFont typeface="Arial" panose="020B0604020202020204" pitchFamily="34" charset="0"/>
              <a:buChar char="•"/>
            </a:pPr>
            <a:r>
              <a:rPr lang="en-US" dirty="0">
                <a:solidFill>
                  <a:srgbClr val="000000"/>
                </a:solidFill>
                <a:latin typeface="Times New Roman" panose="02020603050405020304" pitchFamily="18" charset="0"/>
              </a:rPr>
              <a:t>S</a:t>
            </a:r>
            <a:r>
              <a:rPr lang="tr-TR" dirty="0">
                <a:solidFill>
                  <a:srgbClr val="000000"/>
                </a:solidFill>
                <a:latin typeface="Times New Roman" panose="02020603050405020304" pitchFamily="18" charset="0"/>
              </a:rPr>
              <a:t>istem </a:t>
            </a:r>
            <a:r>
              <a:rPr lang="en-US" dirty="0">
                <a:solidFill>
                  <a:srgbClr val="000000"/>
                </a:solidFill>
                <a:latin typeface="Times New Roman" panose="02020603050405020304" pitchFamily="18" charset="0"/>
              </a:rPr>
              <a:t>t</a:t>
            </a:r>
            <a:r>
              <a:rPr lang="tr-TR" dirty="0" err="1">
                <a:solidFill>
                  <a:srgbClr val="000000"/>
                </a:solidFill>
                <a:latin typeface="Times New Roman" panose="02020603050405020304" pitchFamily="18" charset="0"/>
              </a:rPr>
              <a:t>amamlandıktan</a:t>
            </a:r>
            <a:r>
              <a:rPr lang="tr-TR" dirty="0">
                <a:solidFill>
                  <a:srgbClr val="000000"/>
                </a:solidFill>
                <a:latin typeface="Times New Roman" panose="02020603050405020304" pitchFamily="18" charset="0"/>
              </a:rPr>
              <a:t> sonra, müşterinin ortamına kurulmalıdır.</a:t>
            </a:r>
          </a:p>
          <a:p>
            <a:pPr marL="742950" lvl="1" indent="-285750" algn="just"/>
            <a:r>
              <a:rPr lang="tr-TR" dirty="0">
                <a:solidFill>
                  <a:srgbClr val="000000"/>
                </a:solidFill>
                <a:latin typeface="Times New Roman" panose="02020603050405020304" pitchFamily="18" charset="0"/>
              </a:rPr>
              <a:t>Çevresel varsayımlar yanlış olabilir;</a:t>
            </a:r>
          </a:p>
          <a:p>
            <a:pPr marL="742950" lvl="1" indent="-285750" algn="just"/>
            <a:r>
              <a:rPr lang="tr-TR" dirty="0">
                <a:solidFill>
                  <a:srgbClr val="000000"/>
                </a:solidFill>
                <a:latin typeface="Times New Roman" panose="02020603050405020304" pitchFamily="18" charset="0"/>
              </a:rPr>
              <a:t>Yeni bir sistemin uygulanmasına karşı insan direnci olabilir;</a:t>
            </a:r>
          </a:p>
          <a:p>
            <a:pPr marL="742950" lvl="1" indent="-285750" algn="just"/>
            <a:r>
              <a:rPr lang="tr-TR" dirty="0">
                <a:solidFill>
                  <a:srgbClr val="000000"/>
                </a:solidFill>
                <a:latin typeface="Times New Roman" panose="02020603050405020304" pitchFamily="18" charset="0"/>
              </a:rPr>
              <a:t>Sistem bir süre alternatif sistemlerle bir arada bulunmak zorunda kalabilir;</a:t>
            </a:r>
          </a:p>
          <a:p>
            <a:pPr marL="742950" lvl="1" indent="-285750" algn="just"/>
            <a:r>
              <a:rPr lang="tr-TR" dirty="0">
                <a:solidFill>
                  <a:srgbClr val="000000"/>
                </a:solidFill>
                <a:latin typeface="Times New Roman" panose="02020603050405020304" pitchFamily="18" charset="0"/>
              </a:rPr>
              <a:t>Fiziksel kurulum sorunları olabilir (</a:t>
            </a:r>
            <a:r>
              <a:rPr lang="tr-TR" dirty="0" err="1">
                <a:solidFill>
                  <a:srgbClr val="000000"/>
                </a:solidFill>
                <a:latin typeface="Times New Roman" panose="02020603050405020304" pitchFamily="18" charset="0"/>
              </a:rPr>
              <a:t>örn</a:t>
            </a:r>
            <a:r>
              <a:rPr lang="tr-TR" dirty="0">
                <a:solidFill>
                  <a:srgbClr val="000000"/>
                </a:solidFill>
                <a:latin typeface="Times New Roman" panose="02020603050405020304" pitchFamily="18" charset="0"/>
              </a:rPr>
              <a:t>. Kablolama sorunları);</a:t>
            </a:r>
          </a:p>
          <a:p>
            <a:pPr marL="742950" lvl="1" indent="-285750" algn="just"/>
            <a:r>
              <a:rPr lang="tr-TR" dirty="0">
                <a:solidFill>
                  <a:srgbClr val="000000"/>
                </a:solidFill>
                <a:latin typeface="Times New Roman" panose="02020603050405020304" pitchFamily="18" charset="0"/>
              </a:rPr>
              <a:t>Veri temizleme gerekebilir;</a:t>
            </a:r>
          </a:p>
          <a:p>
            <a:pPr marL="742950" lvl="1" indent="-285750" algn="just"/>
            <a:r>
              <a:rPr lang="tr-TR" dirty="0">
                <a:solidFill>
                  <a:srgbClr val="000000"/>
                </a:solidFill>
                <a:latin typeface="Times New Roman" panose="02020603050405020304" pitchFamily="18" charset="0"/>
              </a:rPr>
              <a:t>Operatör eğitimi tanımlanmalıdır.</a:t>
            </a:r>
          </a:p>
        </p:txBody>
      </p:sp>
      <p:sp>
        <p:nvSpPr>
          <p:cNvPr id="36867" name="Rectangle 3"/>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Sistem Teslimi ve Dağıtımı</a:t>
            </a:r>
          </a:p>
        </p:txBody>
      </p:sp>
    </p:spTree>
    <p:extLst>
      <p:ext uri="{BB962C8B-B14F-4D97-AF65-F5344CB8AC3E}">
        <p14:creationId xmlns:p14="http://schemas.microsoft.com/office/powerpoint/2010/main" val="2837589565"/>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Geliştirme ve </a:t>
            </a:r>
            <a:r>
              <a:rPr lang="tr-TR" sz="3200" b="1" dirty="0" err="1">
                <a:solidFill>
                  <a:srgbClr val="000000"/>
                </a:solidFill>
                <a:latin typeface="Times New Roman" panose="02020603050405020304" pitchFamily="18" charset="0"/>
              </a:rPr>
              <a:t>Güvenilebilirlik</a:t>
            </a:r>
            <a:endParaRPr lang="tr-TR" sz="3200" b="1" dirty="0">
              <a:solidFill>
                <a:srgbClr val="000000"/>
              </a:solidFill>
              <a:latin typeface="Times New Roman" panose="02020603050405020304" pitchFamily="18" charset="0"/>
            </a:endParaRP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err="1">
                <a:solidFill>
                  <a:srgbClr val="000000"/>
                </a:solidFill>
                <a:latin typeface="Times New Roman" panose="02020603050405020304" pitchFamily="18" charset="0"/>
              </a:rPr>
              <a:t>Güvenilebilirlik</a:t>
            </a:r>
            <a:r>
              <a:rPr lang="tr-TR" dirty="0">
                <a:solidFill>
                  <a:srgbClr val="000000"/>
                </a:solidFill>
                <a:latin typeface="Times New Roman" panose="02020603050405020304" pitchFamily="18" charset="0"/>
              </a:rPr>
              <a:t> ve güvenlik gereksinimleri ile maliyetler, program, performans ve </a:t>
            </a:r>
            <a:r>
              <a:rPr lang="tr-TR" dirty="0" err="1">
                <a:solidFill>
                  <a:srgbClr val="000000"/>
                </a:solidFill>
                <a:latin typeface="Times New Roman" panose="02020603050405020304" pitchFamily="18" charset="0"/>
              </a:rPr>
              <a:t>güvenilebilirlik</a:t>
            </a:r>
            <a:r>
              <a:rPr lang="tr-TR" dirty="0">
                <a:solidFill>
                  <a:srgbClr val="000000"/>
                </a:solidFill>
                <a:latin typeface="Times New Roman" panose="02020603050405020304" pitchFamily="18" charset="0"/>
              </a:rPr>
              <a:t> arasında yapılan </a:t>
            </a:r>
            <a:r>
              <a:rPr lang="tr-TR" dirty="0" err="1">
                <a:solidFill>
                  <a:srgbClr val="000000"/>
                </a:solidFill>
                <a:latin typeface="Times New Roman" panose="02020603050405020304" pitchFamily="18" charset="0"/>
              </a:rPr>
              <a:t>ödünleşimlere</a:t>
            </a:r>
            <a:r>
              <a:rPr lang="tr-TR" dirty="0">
                <a:solidFill>
                  <a:srgbClr val="000000"/>
                </a:solidFill>
                <a:latin typeface="Times New Roman" panose="02020603050405020304" pitchFamily="18" charset="0"/>
              </a:rPr>
              <a:t> göre kararlar alınır.</a:t>
            </a:r>
          </a:p>
          <a:p>
            <a:pPr algn="just">
              <a:buFont typeface="Arial" panose="020B0604020202020204" pitchFamily="34" charset="0"/>
              <a:buChar char="•"/>
            </a:pPr>
            <a:r>
              <a:rPr lang="tr-TR" dirty="0">
                <a:solidFill>
                  <a:srgbClr val="000000"/>
                </a:solidFill>
                <a:latin typeface="Times New Roman" panose="02020603050405020304" pitchFamily="18" charset="0"/>
              </a:rPr>
              <a:t>İnsan hataları, hataların sisteme girmesine neden olabilir.</a:t>
            </a:r>
          </a:p>
          <a:p>
            <a:pPr algn="just">
              <a:buFont typeface="Arial" panose="020B0604020202020204" pitchFamily="34" charset="0"/>
              <a:buChar char="•"/>
            </a:pPr>
            <a:r>
              <a:rPr lang="tr-TR" dirty="0">
                <a:solidFill>
                  <a:srgbClr val="000000"/>
                </a:solidFill>
                <a:latin typeface="Times New Roman" panose="02020603050405020304" pitchFamily="18" charset="0"/>
              </a:rPr>
              <a:t>Sınırlı bütçeler nedeniyle test ve doğrulama süreçleri sınırlı olabilir.</a:t>
            </a:r>
          </a:p>
          <a:p>
            <a:pPr algn="just">
              <a:buFont typeface="Arial" panose="020B0604020202020204" pitchFamily="34" charset="0"/>
              <a:buChar char="•"/>
            </a:pPr>
            <a:r>
              <a:rPr lang="tr-TR" dirty="0">
                <a:solidFill>
                  <a:srgbClr val="000000"/>
                </a:solidFill>
                <a:latin typeface="Times New Roman" panose="02020603050405020304" pitchFamily="18" charset="0"/>
              </a:rPr>
              <a:t>Dağıtımdaki sorunlar, sistem ile işletim ortamı arasında bir uyumsuzluk olabileceği anlamına gelir.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45</a:t>
            </a:fld>
            <a:endParaRPr lang="en-US"/>
          </a:p>
        </p:txBody>
      </p:sp>
    </p:spTree>
    <p:extLst>
      <p:ext uri="{BB962C8B-B14F-4D97-AF65-F5344CB8AC3E}">
        <p14:creationId xmlns:p14="http://schemas.microsoft.com/office/powerpoint/2010/main" val="41962443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Sistemin Çalışması</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err="1">
                <a:solidFill>
                  <a:srgbClr val="000000"/>
                </a:solidFill>
                <a:latin typeface="Times New Roman" panose="02020603050405020304" pitchFamily="18" charset="0"/>
              </a:rPr>
              <a:t>Operasyonel</a:t>
            </a:r>
            <a:r>
              <a:rPr lang="tr-TR" dirty="0">
                <a:solidFill>
                  <a:srgbClr val="000000"/>
                </a:solidFill>
                <a:latin typeface="Times New Roman" panose="02020603050405020304" pitchFamily="18" charset="0"/>
              </a:rPr>
              <a:t> süreçler, sistemin tanımlanmış amacı için kullanılmasına dahil olan süreçlerdir.</a:t>
            </a:r>
          </a:p>
          <a:p>
            <a:pPr algn="just">
              <a:buFont typeface="Arial" panose="020B0604020202020204" pitchFamily="34" charset="0"/>
              <a:buChar char="•"/>
            </a:pPr>
            <a:r>
              <a:rPr lang="tr-TR" dirty="0">
                <a:solidFill>
                  <a:srgbClr val="000000"/>
                </a:solidFill>
                <a:latin typeface="Times New Roman" panose="02020603050405020304" pitchFamily="18" charset="0"/>
              </a:rPr>
              <a:t>Yeni sistemler için, bu süreçlerin tasarlanması ve test edilmesi ve operatörlerin sistemin kullanımı konusunda eğitilmesi gerekebilir.</a:t>
            </a:r>
          </a:p>
          <a:p>
            <a:pPr algn="just">
              <a:buFont typeface="Arial" panose="020B0604020202020204" pitchFamily="34" charset="0"/>
              <a:buChar char="•"/>
            </a:pPr>
            <a:r>
              <a:rPr lang="tr-TR" dirty="0" err="1">
                <a:solidFill>
                  <a:srgbClr val="000000"/>
                </a:solidFill>
                <a:latin typeface="Times New Roman" panose="02020603050405020304" pitchFamily="18" charset="0"/>
              </a:rPr>
              <a:t>Operasyonel</a:t>
            </a:r>
            <a:r>
              <a:rPr lang="tr-TR" dirty="0">
                <a:solidFill>
                  <a:srgbClr val="000000"/>
                </a:solidFill>
                <a:latin typeface="Times New Roman" panose="02020603050405020304" pitchFamily="18" charset="0"/>
              </a:rPr>
              <a:t> süreçler, operatörlerin problemlerle ve dalgalanan iş yükü dönemleriyle başa çıkmasına izin verecek şekilde esnek olmalıdır.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46</a:t>
            </a:fld>
            <a:endParaRPr lang="en-US"/>
          </a:p>
        </p:txBody>
      </p:sp>
    </p:spTree>
    <p:extLst>
      <p:ext uri="{BB962C8B-B14F-4D97-AF65-F5344CB8AC3E}">
        <p14:creationId xmlns:p14="http://schemas.microsoft.com/office/powerpoint/2010/main" val="12207412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İnsan Hatası</a:t>
            </a:r>
          </a:p>
        </p:txBody>
      </p:sp>
      <p:sp>
        <p:nvSpPr>
          <p:cNvPr id="3" name="Content Placeholder 2"/>
          <p:cNvSpPr>
            <a:spLocks noGrp="1"/>
          </p:cNvSpPr>
          <p:nvPr>
            <p:ph idx="1"/>
          </p:nvPr>
        </p:nvSpPr>
        <p:spPr>
          <a:xfrm>
            <a:off x="1645920" y="1417639"/>
            <a:ext cx="8808720" cy="4525963"/>
          </a:xfrm>
        </p:spPr>
        <p:txBody>
          <a:bodyPr>
            <a:normAutofit lnSpcReduction="10000"/>
          </a:bodyPr>
          <a:lstStyle/>
          <a:p>
            <a:pPr algn="just">
              <a:buFont typeface="Arial" panose="020B0604020202020204" pitchFamily="34" charset="0"/>
              <a:buChar char="•"/>
            </a:pPr>
            <a:r>
              <a:rPr lang="tr-TR" dirty="0">
                <a:solidFill>
                  <a:srgbClr val="000000"/>
                </a:solidFill>
                <a:latin typeface="Times New Roman" panose="02020603050405020304" pitchFamily="18" charset="0"/>
              </a:rPr>
              <a:t>Sistemin genel güvenilirliğini etkileyen </a:t>
            </a:r>
            <a:r>
              <a:rPr lang="tr-TR" dirty="0" err="1">
                <a:solidFill>
                  <a:srgbClr val="000000"/>
                </a:solidFill>
                <a:latin typeface="Times New Roman" panose="02020603050405020304" pitchFamily="18" charset="0"/>
              </a:rPr>
              <a:t>operasyonel</a:t>
            </a:r>
            <a:r>
              <a:rPr lang="tr-TR" dirty="0">
                <a:solidFill>
                  <a:srgbClr val="000000"/>
                </a:solidFill>
                <a:latin typeface="Times New Roman" panose="02020603050405020304" pitchFamily="18" charset="0"/>
              </a:rPr>
              <a:t> süreçlerde insan hataları meydana gelir.</a:t>
            </a:r>
          </a:p>
          <a:p>
            <a:pPr algn="just">
              <a:buFont typeface="Arial" panose="020B0604020202020204" pitchFamily="34" charset="0"/>
              <a:buChar char="•"/>
            </a:pPr>
            <a:r>
              <a:rPr lang="tr-TR" dirty="0">
                <a:solidFill>
                  <a:srgbClr val="000000"/>
                </a:solidFill>
                <a:latin typeface="Times New Roman" panose="02020603050405020304" pitchFamily="18" charset="0"/>
              </a:rPr>
              <a:t>İnsan hatalarını görüntüleme:</a:t>
            </a:r>
          </a:p>
          <a:p>
            <a:pPr marL="742950" lvl="1" indent="-285750" algn="just"/>
            <a:r>
              <a:rPr lang="tr-TR" dirty="0">
                <a:solidFill>
                  <a:srgbClr val="000000"/>
                </a:solidFill>
                <a:latin typeface="Times New Roman" panose="02020603050405020304" pitchFamily="18" charset="0"/>
              </a:rPr>
              <a:t>Kişi yaklaşımı hataları bireyin sorumluluğunda yapar ve hatanın suçunu ilgili operatöre yükler. Hatayı azaltmaya yönelik eylemler arasında ceza tehditleri, daha iyi eğitim, daha sıkı prosedürler vb. </a:t>
            </a:r>
            <a:r>
              <a:rPr lang="en-US" dirty="0">
                <a:solidFill>
                  <a:srgbClr val="000000"/>
                </a:solidFill>
                <a:latin typeface="Times New Roman" panose="02020603050405020304" pitchFamily="18" charset="0"/>
              </a:rPr>
              <a:t>y</a:t>
            </a:r>
            <a:r>
              <a:rPr lang="tr-TR" dirty="0">
                <a:solidFill>
                  <a:srgbClr val="000000"/>
                </a:solidFill>
                <a:latin typeface="Times New Roman" panose="02020603050405020304" pitchFamily="18" charset="0"/>
              </a:rPr>
              <a:t>er alır.</a:t>
            </a:r>
          </a:p>
          <a:p>
            <a:pPr marL="742950" lvl="1" indent="-285750" algn="just"/>
            <a:r>
              <a:rPr lang="tr-TR" dirty="0">
                <a:solidFill>
                  <a:srgbClr val="000000"/>
                </a:solidFill>
                <a:latin typeface="Times New Roman" panose="02020603050405020304" pitchFamily="18" charset="0"/>
              </a:rPr>
              <a:t>Sistem yaklaşımı, insanların hata yapabileceğini ve hata yapacaklarını varsayar. Sistem, bu hataları sistem arızasına yol açmadan önce tespit edecek şekilde tasarlanmıştır. Bir başarısızlık meydana geldiğinde amaç bir kişiyi suçlamak değil, sistem savunmasının neden hatayı tuzağa düşürmediğini anlamaktır.</a:t>
            </a:r>
          </a:p>
        </p:txBody>
      </p:sp>
      <p:sp>
        <p:nvSpPr>
          <p:cNvPr id="4" name="Footer Placeholder 3"/>
          <p:cNvSpPr>
            <a:spLocks noGrp="1"/>
          </p:cNvSpPr>
          <p:nvPr>
            <p:ph type="ftr" sz="quarter" idx="11"/>
          </p:nvPr>
        </p:nvSpPr>
        <p:spPr>
          <a:xfrm>
            <a:off x="4648200" y="6538913"/>
            <a:ext cx="2895600" cy="365125"/>
          </a:xfrm>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47</a:t>
            </a:fld>
            <a:endParaRPr lang="en-US"/>
          </a:p>
        </p:txBody>
      </p:sp>
    </p:spTree>
    <p:extLst>
      <p:ext uri="{BB962C8B-B14F-4D97-AF65-F5344CB8AC3E}">
        <p14:creationId xmlns:p14="http://schemas.microsoft.com/office/powerpoint/2010/main" val="42384464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Sistem Savunmaları</a:t>
            </a:r>
          </a:p>
        </p:txBody>
      </p:sp>
      <p:sp>
        <p:nvSpPr>
          <p:cNvPr id="3" name="Content Placeholder 2"/>
          <p:cNvSpPr>
            <a:spLocks noGrp="1"/>
          </p:cNvSpPr>
          <p:nvPr>
            <p:ph idx="1"/>
          </p:nvPr>
        </p:nvSpPr>
        <p:spPr>
          <a:xfrm>
            <a:off x="1737360" y="1600201"/>
            <a:ext cx="8671560" cy="4525963"/>
          </a:xfrm>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Güvenliği ve güvenilirliği artırmak için tasarımcılar, bir sisteme dahil edilmesi gereken insan hatası kontrolleri hakkında düşünmelidir.</a:t>
            </a:r>
          </a:p>
          <a:p>
            <a:pPr algn="just">
              <a:buFont typeface="Arial" panose="020B0604020202020204" pitchFamily="34" charset="0"/>
              <a:buChar char="•"/>
            </a:pPr>
            <a:r>
              <a:rPr lang="tr-TR" dirty="0">
                <a:solidFill>
                  <a:srgbClr val="000000"/>
                </a:solidFill>
                <a:latin typeface="Times New Roman" panose="02020603050405020304" pitchFamily="18" charset="0"/>
              </a:rPr>
              <a:t>Daha sonraki </a:t>
            </a:r>
            <a:r>
              <a:rPr lang="en-US" dirty="0">
                <a:solidFill>
                  <a:srgbClr val="000000"/>
                </a:solidFill>
                <a:latin typeface="Times New Roman" panose="02020603050405020304" pitchFamily="18" charset="0"/>
              </a:rPr>
              <a:t>b</a:t>
            </a:r>
            <a:r>
              <a:rPr lang="tr-TR" dirty="0">
                <a:solidFill>
                  <a:srgbClr val="000000"/>
                </a:solidFill>
                <a:latin typeface="Times New Roman" panose="02020603050405020304" pitchFamily="18" charset="0"/>
              </a:rPr>
              <a:t>ölümlerde </a:t>
            </a:r>
            <a:r>
              <a:rPr lang="en-US" dirty="0" err="1">
                <a:solidFill>
                  <a:srgbClr val="000000"/>
                </a:solidFill>
                <a:latin typeface="Times New Roman" panose="02020603050405020304" pitchFamily="18" charset="0"/>
              </a:rPr>
              <a:t>tartışılacağı</a:t>
            </a:r>
            <a:r>
              <a:rPr lang="tr-TR" dirty="0">
                <a:solidFill>
                  <a:srgbClr val="000000"/>
                </a:solidFill>
                <a:latin typeface="Times New Roman" panose="02020603050405020304" pitchFamily="18" charset="0"/>
              </a:rPr>
              <a:t> gibi, farklı (çeşitli) olması gereken birden fazla (fazlalık) engel olmalıdır.</a:t>
            </a:r>
          </a:p>
          <a:p>
            <a:pPr algn="just">
              <a:buFont typeface="Arial" panose="020B0604020202020204" pitchFamily="34" charset="0"/>
              <a:buChar char="•"/>
            </a:pPr>
            <a:r>
              <a:rPr lang="tr-TR" dirty="0">
                <a:solidFill>
                  <a:srgbClr val="000000"/>
                </a:solidFill>
                <a:latin typeface="Times New Roman" panose="02020603050405020304" pitchFamily="18" charset="0"/>
              </a:rPr>
              <a:t>Tek bir engel mükemmel olamaz.</a:t>
            </a:r>
          </a:p>
          <a:p>
            <a:pPr marL="742950" lvl="1" indent="-285750" algn="just"/>
            <a:r>
              <a:rPr lang="tr-TR" dirty="0">
                <a:solidFill>
                  <a:srgbClr val="000000"/>
                </a:solidFill>
                <a:latin typeface="Times New Roman" panose="02020603050405020304" pitchFamily="18" charset="0"/>
              </a:rPr>
              <a:t>Sistemde arızaya yol açabilecek gizli koşullar olacaktır.</a:t>
            </a:r>
          </a:p>
          <a:p>
            <a:pPr algn="just">
              <a:buFont typeface="Arial" panose="020B0604020202020204" pitchFamily="34" charset="0"/>
              <a:buChar char="•"/>
            </a:pPr>
            <a:r>
              <a:rPr lang="tr-TR" dirty="0">
                <a:solidFill>
                  <a:srgbClr val="000000"/>
                </a:solidFill>
                <a:latin typeface="Times New Roman" panose="02020603050405020304" pitchFamily="18" charset="0"/>
              </a:rPr>
              <a:t>Bununla birlikte, birden fazla engelle, bir sistem arızasının meydana gelmesi için hepsinin başarısız olması gerekir.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48</a:t>
            </a:fld>
            <a:endParaRPr lang="en-US"/>
          </a:p>
        </p:txBody>
      </p:sp>
    </p:spTree>
    <p:extLst>
      <p:ext uri="{BB962C8B-B14F-4D97-AF65-F5344CB8AC3E}">
        <p14:creationId xmlns:p14="http://schemas.microsoft.com/office/powerpoint/2010/main" val="4041777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err="1">
                <a:solidFill>
                  <a:srgbClr val="000000"/>
                </a:solidFill>
                <a:latin typeface="Times New Roman" panose="02020603050405020304" pitchFamily="18" charset="0"/>
              </a:rPr>
              <a:t>Reason'ın</a:t>
            </a:r>
            <a:r>
              <a:rPr lang="tr-TR" sz="3200" b="1" dirty="0">
                <a:solidFill>
                  <a:srgbClr val="000000"/>
                </a:solidFill>
                <a:latin typeface="Times New Roman" panose="02020603050405020304" pitchFamily="18" charset="0"/>
              </a:rPr>
              <a:t> İsviçre Peynirli Sistem Hatası Modeli</a:t>
            </a:r>
          </a:p>
        </p:txBody>
      </p:sp>
      <p:sp>
        <p:nvSpPr>
          <p:cNvPr id="5" name="Slide Number Placeholder 4"/>
          <p:cNvSpPr>
            <a:spLocks noGrp="1"/>
          </p:cNvSpPr>
          <p:nvPr>
            <p:ph type="sldNum" sz="quarter" idx="12"/>
          </p:nvPr>
        </p:nvSpPr>
        <p:spPr/>
        <p:txBody>
          <a:bodyPr/>
          <a:lstStyle/>
          <a:p>
            <a:fld id="{A86F8904-DFC0-E240-BFF8-1216C9CAE37B}" type="slidenum">
              <a:rPr lang="en-US" smtClean="0"/>
              <a:pPr/>
              <a:t>49</a:t>
            </a:fld>
            <a:endParaRPr lang="en-US"/>
          </a:p>
        </p:txBody>
      </p:sp>
      <p:sp>
        <p:nvSpPr>
          <p:cNvPr id="6" name="Footer Placeholder 5"/>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pic>
        <p:nvPicPr>
          <p:cNvPr id="7" name="Resim 6"/>
          <p:cNvPicPr>
            <a:picLocks noChangeAspect="1"/>
          </p:cNvPicPr>
          <p:nvPr/>
        </p:nvPicPr>
        <p:blipFill>
          <a:blip r:embed="rId2"/>
          <a:stretch>
            <a:fillRect/>
          </a:stretch>
        </p:blipFill>
        <p:spPr>
          <a:xfrm>
            <a:off x="1524000" y="1956619"/>
            <a:ext cx="9149372" cy="3784344"/>
          </a:xfrm>
          <a:prstGeom prst="rect">
            <a:avLst/>
          </a:prstGeom>
        </p:spPr>
      </p:pic>
    </p:spTree>
    <p:extLst>
      <p:ext uri="{BB962C8B-B14F-4D97-AF65-F5344CB8AC3E}">
        <p14:creationId xmlns:p14="http://schemas.microsoft.com/office/powerpoint/2010/main" val="3463606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STS Yığınındaki Katmanlar</a:t>
            </a:r>
          </a:p>
        </p:txBody>
      </p:sp>
      <p:sp>
        <p:nvSpPr>
          <p:cNvPr id="3" name="Content Placeholder 2"/>
          <p:cNvSpPr>
            <a:spLocks noGrp="1"/>
          </p:cNvSpPr>
          <p:nvPr>
            <p:ph idx="1"/>
          </p:nvPr>
        </p:nvSpPr>
        <p:spPr>
          <a:xfrm>
            <a:off x="1720948" y="1600201"/>
            <a:ext cx="8721969" cy="4525963"/>
          </a:xfrm>
        </p:spPr>
        <p:txBody>
          <a:bodyPr>
            <a:normAutofit lnSpcReduction="10000"/>
          </a:bodyPr>
          <a:lstStyle/>
          <a:p>
            <a:pPr algn="just">
              <a:buFont typeface="Arial" panose="020B0604020202020204" pitchFamily="34" charset="0"/>
              <a:buChar char="•"/>
            </a:pPr>
            <a:r>
              <a:rPr lang="tr-TR" dirty="0">
                <a:solidFill>
                  <a:srgbClr val="000000"/>
                </a:solidFill>
                <a:latin typeface="Times New Roman" panose="02020603050405020304" pitchFamily="18" charset="0"/>
              </a:rPr>
              <a:t>Ekipmanlar</a:t>
            </a:r>
          </a:p>
          <a:p>
            <a:pPr marL="742950" lvl="1" indent="-285750" algn="just"/>
            <a:r>
              <a:rPr lang="tr-TR" dirty="0">
                <a:solidFill>
                  <a:srgbClr val="000000"/>
                </a:solidFill>
                <a:latin typeface="Times New Roman" panose="02020603050405020304" pitchFamily="18" charset="0"/>
              </a:rPr>
              <a:t>Bazıları bilgisayar olabilen donanım aygıtları. Çoğu cihaz, bir tür gömülü sistem içerecektir.</a:t>
            </a:r>
          </a:p>
          <a:p>
            <a:pPr algn="just">
              <a:buFont typeface="Arial" panose="020B0604020202020204" pitchFamily="34" charset="0"/>
              <a:buChar char="•"/>
            </a:pPr>
            <a:r>
              <a:rPr lang="tr-TR" dirty="0">
                <a:solidFill>
                  <a:srgbClr val="000000"/>
                </a:solidFill>
                <a:latin typeface="Times New Roman" panose="02020603050405020304" pitchFamily="18" charset="0"/>
              </a:rPr>
              <a:t>İşletim sistemi</a:t>
            </a:r>
          </a:p>
          <a:p>
            <a:pPr marL="742950" lvl="1" indent="-285750" algn="just"/>
            <a:r>
              <a:rPr lang="tr-TR" dirty="0">
                <a:solidFill>
                  <a:srgbClr val="000000"/>
                </a:solidFill>
                <a:latin typeface="Times New Roman" panose="02020603050405020304" pitchFamily="18" charset="0"/>
              </a:rPr>
              <a:t>Sistemdeki daha yüksek seviyeler için bir dizi ortak kolaylık sağlar.</a:t>
            </a:r>
          </a:p>
          <a:p>
            <a:pPr algn="just">
              <a:buFont typeface="Arial" panose="020B0604020202020204" pitchFamily="34" charset="0"/>
              <a:buChar char="•"/>
            </a:pPr>
            <a:r>
              <a:rPr lang="tr-TR" dirty="0">
                <a:solidFill>
                  <a:srgbClr val="000000"/>
                </a:solidFill>
                <a:latin typeface="Times New Roman" panose="02020603050405020304" pitchFamily="18" charset="0"/>
              </a:rPr>
              <a:t>İletişim ve veri yönetimi</a:t>
            </a:r>
          </a:p>
          <a:p>
            <a:pPr marL="742950" lvl="1" indent="-285750" algn="just"/>
            <a:r>
              <a:rPr lang="tr-TR" dirty="0">
                <a:solidFill>
                  <a:srgbClr val="000000"/>
                </a:solidFill>
                <a:latin typeface="Times New Roman" panose="02020603050405020304" pitchFamily="18" charset="0"/>
              </a:rPr>
              <a:t>Uzak sistemlere ve </a:t>
            </a:r>
            <a:r>
              <a:rPr lang="tr-TR" dirty="0" err="1">
                <a:solidFill>
                  <a:srgbClr val="000000"/>
                </a:solidFill>
                <a:latin typeface="Times New Roman" panose="02020603050405020304" pitchFamily="18" charset="0"/>
              </a:rPr>
              <a:t>veritabanlarına</a:t>
            </a:r>
            <a:r>
              <a:rPr lang="tr-TR" dirty="0">
                <a:solidFill>
                  <a:srgbClr val="000000"/>
                </a:solidFill>
                <a:latin typeface="Times New Roman" panose="02020603050405020304" pitchFamily="18" charset="0"/>
              </a:rPr>
              <a:t> erişim sağlayan ara yazılım.</a:t>
            </a:r>
          </a:p>
          <a:p>
            <a:pPr algn="just">
              <a:buFont typeface="Arial" panose="020B0604020202020204" pitchFamily="34" charset="0"/>
              <a:buChar char="•"/>
            </a:pPr>
            <a:r>
              <a:rPr lang="tr-TR" dirty="0">
                <a:solidFill>
                  <a:srgbClr val="000000"/>
                </a:solidFill>
                <a:latin typeface="Times New Roman" panose="02020603050405020304" pitchFamily="18" charset="0"/>
              </a:rPr>
              <a:t>Uygulama sistemleri</a:t>
            </a:r>
          </a:p>
          <a:p>
            <a:pPr marL="742950" lvl="1" indent="-285750" algn="just"/>
            <a:r>
              <a:rPr lang="tr-TR" dirty="0">
                <a:solidFill>
                  <a:srgbClr val="000000"/>
                </a:solidFill>
                <a:latin typeface="Times New Roman" panose="02020603050405020304" pitchFamily="18" charset="0"/>
              </a:rPr>
              <a:t>Bazı organizasyon gereksinimlerini karşılamak için özel işlevler.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5</a:t>
            </a:fld>
            <a:endParaRPr lang="en-US"/>
          </a:p>
        </p:txBody>
      </p:sp>
    </p:spTree>
    <p:extLst>
      <p:ext uri="{BB962C8B-B14F-4D97-AF65-F5344CB8AC3E}">
        <p14:creationId xmlns:p14="http://schemas.microsoft.com/office/powerpoint/2010/main" val="42287141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Bir </a:t>
            </a:r>
            <a:r>
              <a:rPr lang="en-US" sz="3200" b="1" dirty="0" err="1">
                <a:solidFill>
                  <a:srgbClr val="000000"/>
                </a:solidFill>
                <a:latin typeface="Times New Roman" panose="02020603050405020304" pitchFamily="18" charset="0"/>
              </a:rPr>
              <a:t>Hava</a:t>
            </a:r>
            <a:r>
              <a:rPr lang="en-US" sz="3200" b="1" dirty="0">
                <a:solidFill>
                  <a:srgbClr val="000000"/>
                </a:solidFill>
                <a:latin typeface="Times New Roman" panose="02020603050405020304" pitchFamily="18" charset="0"/>
              </a:rPr>
              <a:t> </a:t>
            </a:r>
            <a:r>
              <a:rPr lang="en-US" sz="3200" b="1" dirty="0" err="1">
                <a:solidFill>
                  <a:srgbClr val="000000"/>
                </a:solidFill>
                <a:latin typeface="Times New Roman" panose="02020603050405020304" pitchFamily="18" charset="0"/>
              </a:rPr>
              <a:t>Trafik</a:t>
            </a:r>
            <a:r>
              <a:rPr lang="en-US" sz="3200" b="1" dirty="0">
                <a:solidFill>
                  <a:srgbClr val="000000"/>
                </a:solidFill>
                <a:latin typeface="Times New Roman" panose="02020603050405020304" pitchFamily="18" charset="0"/>
              </a:rPr>
              <a:t> </a:t>
            </a:r>
            <a:r>
              <a:rPr lang="en-US" sz="3200" b="1" dirty="0" err="1">
                <a:solidFill>
                  <a:srgbClr val="000000"/>
                </a:solidFill>
                <a:latin typeface="Times New Roman" panose="02020603050405020304" pitchFamily="18" charset="0"/>
              </a:rPr>
              <a:t>Kontrolü</a:t>
            </a:r>
            <a:r>
              <a:rPr lang="tr-TR" sz="3200" b="1" dirty="0">
                <a:solidFill>
                  <a:srgbClr val="000000"/>
                </a:solidFill>
                <a:latin typeface="Times New Roman" panose="02020603050405020304" pitchFamily="18" charset="0"/>
              </a:rPr>
              <a:t> Sistemindeki Savunmalar</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Çatışma uyarı sistemi</a:t>
            </a:r>
          </a:p>
          <a:p>
            <a:pPr marL="742950" lvl="1" indent="-285750" algn="just"/>
            <a:r>
              <a:rPr lang="tr-TR" dirty="0">
                <a:solidFill>
                  <a:srgbClr val="000000"/>
                </a:solidFill>
                <a:latin typeface="Times New Roman" panose="02020603050405020304" pitchFamily="18" charset="0"/>
              </a:rPr>
              <a:t>Uçak çakışan yollarda olduğunda sesli bir alarm verir</a:t>
            </a:r>
          </a:p>
          <a:p>
            <a:pPr algn="just">
              <a:buFont typeface="Arial" panose="020B0604020202020204" pitchFamily="34" charset="0"/>
              <a:buChar char="•"/>
            </a:pPr>
            <a:r>
              <a:rPr lang="tr-TR" dirty="0">
                <a:solidFill>
                  <a:srgbClr val="000000"/>
                </a:solidFill>
                <a:latin typeface="Times New Roman" panose="02020603050405020304" pitchFamily="18" charset="0"/>
              </a:rPr>
              <a:t>Talimatların kaydedilmesi</a:t>
            </a:r>
          </a:p>
          <a:p>
            <a:pPr marL="742950" lvl="1" indent="-285750" algn="just"/>
            <a:r>
              <a:rPr lang="tr-TR" dirty="0">
                <a:solidFill>
                  <a:srgbClr val="000000"/>
                </a:solidFill>
                <a:latin typeface="Times New Roman" panose="02020603050405020304" pitchFamily="18" charset="0"/>
              </a:rPr>
              <a:t>Talimat sorunlarının incelenmesine ve kontrol edilmesine izin verir.</a:t>
            </a:r>
          </a:p>
          <a:p>
            <a:pPr algn="just">
              <a:buFont typeface="Arial" panose="020B0604020202020204" pitchFamily="34" charset="0"/>
              <a:buChar char="•"/>
            </a:pPr>
            <a:r>
              <a:rPr lang="tr-TR" dirty="0">
                <a:solidFill>
                  <a:srgbClr val="000000"/>
                </a:solidFill>
                <a:latin typeface="Times New Roman" panose="02020603050405020304" pitchFamily="18" charset="0"/>
              </a:rPr>
              <a:t>Bilgi paylaşımı</a:t>
            </a:r>
          </a:p>
          <a:p>
            <a:pPr marL="742950" lvl="1" indent="-285750" algn="just"/>
            <a:r>
              <a:rPr lang="tr-TR" dirty="0">
                <a:solidFill>
                  <a:srgbClr val="000000"/>
                </a:solidFill>
                <a:latin typeface="Times New Roman" panose="02020603050405020304" pitchFamily="18" charset="0"/>
              </a:rPr>
              <a:t>Kontrol ekibi, birbirlerinin çalışmalarını çapraz kontrol eder.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50</a:t>
            </a:fld>
            <a:endParaRPr lang="en-US"/>
          </a:p>
        </p:txBody>
      </p:sp>
    </p:spTree>
    <p:extLst>
      <p:ext uri="{BB962C8B-B14F-4D97-AF65-F5344CB8AC3E}">
        <p14:creationId xmlns:p14="http://schemas.microsoft.com/office/powerpoint/2010/main" val="36233321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Sistem Gelişimi</a:t>
            </a:r>
          </a:p>
        </p:txBody>
      </p:sp>
      <p:sp>
        <p:nvSpPr>
          <p:cNvPr id="40963" name="Rectangle 3"/>
          <p:cNvSpPr>
            <a:spLocks noGrp="1" noChangeArrowheads="1"/>
          </p:cNvSpPr>
          <p:nvPr>
            <p:ph type="body" idx="1"/>
          </p:nvPr>
        </p:nvSpPr>
        <p:spPr>
          <a:noFill/>
          <a:ln/>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Büyük sistemler uzun ömürlüdür. Değişen gereksinimleri karşılamak için gelişmeleri gerekir.</a:t>
            </a:r>
          </a:p>
          <a:p>
            <a:pPr algn="just">
              <a:buFont typeface="Arial" panose="020B0604020202020204" pitchFamily="34" charset="0"/>
              <a:buChar char="•"/>
            </a:pPr>
            <a:r>
              <a:rPr lang="en-US" dirty="0" err="1">
                <a:solidFill>
                  <a:srgbClr val="000000"/>
                </a:solidFill>
                <a:latin typeface="Times New Roman" panose="02020603050405020304" pitchFamily="18" charset="0"/>
              </a:rPr>
              <a:t>Gelişim</a:t>
            </a:r>
            <a:r>
              <a:rPr lang="tr-TR" dirty="0">
                <a:solidFill>
                  <a:srgbClr val="000000"/>
                </a:solidFill>
                <a:latin typeface="Times New Roman" panose="02020603050405020304" pitchFamily="18" charset="0"/>
              </a:rPr>
              <a:t> doğası gereği maliyetlidir</a:t>
            </a:r>
          </a:p>
          <a:p>
            <a:pPr marL="742950" lvl="1" indent="-285750" algn="just"/>
            <a:r>
              <a:rPr lang="tr-TR" dirty="0">
                <a:solidFill>
                  <a:srgbClr val="000000"/>
                </a:solidFill>
                <a:latin typeface="Times New Roman" panose="02020603050405020304" pitchFamily="18" charset="0"/>
              </a:rPr>
              <a:t>Değişiklikler teknik ve iş açısından analiz edilmelidir;</a:t>
            </a:r>
          </a:p>
          <a:p>
            <a:pPr marL="742950" lvl="1" indent="-285750" algn="just"/>
            <a:r>
              <a:rPr lang="tr-TR" dirty="0">
                <a:solidFill>
                  <a:srgbClr val="000000"/>
                </a:solidFill>
                <a:latin typeface="Times New Roman" panose="02020603050405020304" pitchFamily="18" charset="0"/>
              </a:rPr>
              <a:t>Alt sistemler etkileşime girer, böylece beklenmedik sorunlar ortaya çıkabilir;</a:t>
            </a:r>
          </a:p>
          <a:p>
            <a:pPr marL="742950" lvl="1" indent="-285750" algn="just"/>
            <a:r>
              <a:rPr lang="tr-TR" dirty="0">
                <a:solidFill>
                  <a:srgbClr val="000000"/>
                </a:solidFill>
                <a:latin typeface="Times New Roman" panose="02020603050405020304" pitchFamily="18" charset="0"/>
              </a:rPr>
              <a:t>Özgün tasarım kararları için nadiren bir mantık vardır;</a:t>
            </a:r>
          </a:p>
          <a:p>
            <a:pPr marL="742950" lvl="1" indent="-285750" algn="just"/>
            <a:r>
              <a:rPr lang="tr-TR" dirty="0">
                <a:solidFill>
                  <a:srgbClr val="000000"/>
                </a:solidFill>
                <a:latin typeface="Times New Roman" panose="02020603050405020304" pitchFamily="18" charset="0"/>
              </a:rPr>
              <a:t>Değişiklikler yapıldıkça sistem yapısı bozulur.</a:t>
            </a:r>
          </a:p>
          <a:p>
            <a:pPr algn="just">
              <a:buFont typeface="Arial" panose="020B0604020202020204" pitchFamily="34" charset="0"/>
              <a:buChar char="•"/>
            </a:pPr>
            <a:r>
              <a:rPr lang="tr-TR" dirty="0">
                <a:solidFill>
                  <a:srgbClr val="000000"/>
                </a:solidFill>
                <a:latin typeface="Times New Roman" panose="02020603050405020304" pitchFamily="18" charset="0"/>
              </a:rPr>
              <a:t>Bakımı yapılması gereken mevcut sistemlere bazen eski sistemler denir.</a:t>
            </a:r>
          </a:p>
        </p:txBody>
      </p:sp>
    </p:spTree>
    <p:extLst>
      <p:ext uri="{BB962C8B-B14F-4D97-AF65-F5344CB8AC3E}">
        <p14:creationId xmlns:p14="http://schemas.microsoft.com/office/powerpoint/2010/main" val="3229332498"/>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Sistem yaşam zamanını etkileyen unsurlar</a:t>
            </a:r>
            <a:endParaRPr lang="tr-TR" dirty="0"/>
          </a:p>
        </p:txBody>
      </p:sp>
      <p:pic>
        <p:nvPicPr>
          <p:cNvPr id="4" name="Resim 3"/>
          <p:cNvPicPr>
            <a:picLocks noChangeAspect="1"/>
          </p:cNvPicPr>
          <p:nvPr/>
        </p:nvPicPr>
        <p:blipFill>
          <a:blip r:embed="rId2"/>
          <a:stretch>
            <a:fillRect/>
          </a:stretch>
        </p:blipFill>
        <p:spPr>
          <a:xfrm>
            <a:off x="1514042" y="1391083"/>
            <a:ext cx="8575046" cy="5245245"/>
          </a:xfrm>
          <a:prstGeom prst="rect">
            <a:avLst/>
          </a:prstGeom>
        </p:spPr>
      </p:pic>
    </p:spTree>
    <p:extLst>
      <p:ext uri="{BB962C8B-B14F-4D97-AF65-F5344CB8AC3E}">
        <p14:creationId xmlns:p14="http://schemas.microsoft.com/office/powerpoint/2010/main" val="181341434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Gelişim </a:t>
            </a:r>
            <a:r>
              <a:rPr lang="tr-TR" sz="3200" dirty="0">
                <a:solidFill>
                  <a:srgbClr val="000000"/>
                </a:solidFill>
                <a:latin typeface="Times New Roman" panose="02020603050405020304" pitchFamily="18" charset="0"/>
              </a:rPr>
              <a:t>v</a:t>
            </a:r>
            <a:r>
              <a:rPr lang="tr-TR" sz="3200" b="1" dirty="0">
                <a:solidFill>
                  <a:srgbClr val="000000"/>
                </a:solidFill>
                <a:latin typeface="Times New Roman" panose="02020603050405020304" pitchFamily="18" charset="0"/>
              </a:rPr>
              <a:t>e </a:t>
            </a:r>
            <a:r>
              <a:rPr lang="tr-TR" sz="3200" b="1" dirty="0" err="1">
                <a:solidFill>
                  <a:srgbClr val="000000"/>
                </a:solidFill>
                <a:latin typeface="Times New Roman" panose="02020603050405020304" pitchFamily="18" charset="0"/>
              </a:rPr>
              <a:t>Güvenilebilirlik</a:t>
            </a:r>
            <a:endParaRPr lang="tr-TR" sz="3200" b="1" dirty="0">
              <a:solidFill>
                <a:srgbClr val="000000"/>
              </a:solidFill>
              <a:latin typeface="Times New Roman" panose="02020603050405020304" pitchFamily="18" charset="0"/>
            </a:endParaRP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Bir sistemdeki değişiklikler genellikle sorunların ve güvenlik açıklarının kaynağıdır.</a:t>
            </a:r>
          </a:p>
          <a:p>
            <a:pPr algn="just">
              <a:buFont typeface="Arial" panose="020B0604020202020204" pitchFamily="34" charset="0"/>
              <a:buChar char="•"/>
            </a:pPr>
            <a:r>
              <a:rPr lang="tr-TR" dirty="0">
                <a:solidFill>
                  <a:srgbClr val="000000"/>
                </a:solidFill>
                <a:latin typeface="Times New Roman" panose="02020603050405020304" pitchFamily="18" charset="0"/>
              </a:rPr>
              <a:t>Güvenlik ve güvenilirlik nedenleriyle alınan önceki tasarım kararları bilgisi olmadan değişiklikler yapılabilir.</a:t>
            </a:r>
          </a:p>
          <a:p>
            <a:pPr marL="742950" lvl="1" indent="-285750" algn="just"/>
            <a:r>
              <a:rPr lang="tr-TR" dirty="0">
                <a:solidFill>
                  <a:srgbClr val="000000"/>
                </a:solidFill>
                <a:latin typeface="Times New Roman" panose="02020603050405020304" pitchFamily="18" charset="0"/>
              </a:rPr>
              <a:t>Yerleşik güvenlik önlemleri çalışmayı durdurabilir.</a:t>
            </a:r>
          </a:p>
          <a:p>
            <a:pPr algn="just">
              <a:buFont typeface="Arial" panose="020B0604020202020204" pitchFamily="34" charset="0"/>
              <a:buChar char="•"/>
            </a:pPr>
            <a:r>
              <a:rPr lang="tr-TR" dirty="0">
                <a:solidFill>
                  <a:srgbClr val="000000"/>
                </a:solidFill>
                <a:latin typeface="Times New Roman" panose="02020603050405020304" pitchFamily="18" charset="0"/>
              </a:rPr>
              <a:t>Yeni hatalar ortaya çıkabilir veya değişikliklerle ortaya çıkan gizli hatalar olabilir.</a:t>
            </a:r>
          </a:p>
          <a:p>
            <a:pPr marL="742950" lvl="1" indent="-285750" algn="just"/>
            <a:r>
              <a:rPr lang="tr-TR" dirty="0">
                <a:solidFill>
                  <a:srgbClr val="000000"/>
                </a:solidFill>
                <a:latin typeface="Times New Roman" panose="02020603050405020304" pitchFamily="18" charset="0"/>
              </a:rPr>
              <a:t>Tam sistem yeniden testi çok pahalı olduğu için bunlar keşfedilemeyebilir.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53</a:t>
            </a:fld>
            <a:endParaRPr lang="en-US"/>
          </a:p>
        </p:txBody>
      </p:sp>
    </p:spTree>
    <p:extLst>
      <p:ext uri="{BB962C8B-B14F-4D97-AF65-F5344CB8AC3E}">
        <p14:creationId xmlns:p14="http://schemas.microsoft.com/office/powerpoint/2010/main" val="348239819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Bölüm 2’nin Anahtar Noktaları</a:t>
            </a:r>
          </a:p>
        </p:txBody>
      </p:sp>
      <p:sp>
        <p:nvSpPr>
          <p:cNvPr id="3" name="Content Placeholder 2"/>
          <p:cNvSpPr>
            <a:spLocks noGrp="1"/>
          </p:cNvSpPr>
          <p:nvPr>
            <p:ph idx="1"/>
          </p:nvPr>
        </p:nvSpPr>
        <p:spPr>
          <a:xfrm>
            <a:off x="1524000" y="1600201"/>
            <a:ext cx="8923766" cy="4525963"/>
          </a:xfrm>
        </p:spPr>
        <p:txBody>
          <a:bodyPr>
            <a:normAutofit lnSpcReduction="10000"/>
          </a:bodyPr>
          <a:lstStyle/>
          <a:p>
            <a:pPr algn="just">
              <a:buFont typeface="Arial" panose="020B0604020202020204" pitchFamily="34" charset="0"/>
              <a:buChar char="•"/>
            </a:pPr>
            <a:r>
              <a:rPr lang="tr-TR" dirty="0">
                <a:solidFill>
                  <a:srgbClr val="000000"/>
                </a:solidFill>
                <a:latin typeface="Times New Roman" panose="02020603050405020304" pitchFamily="18" charset="0"/>
              </a:rPr>
              <a:t>Sistem tedariki, hangi sistemin satın alınacağına ve bu sistemi kimin tedarik edeceğine karar vermekle ilgili tüm faaliyetleri kapsar.</a:t>
            </a:r>
          </a:p>
          <a:p>
            <a:pPr algn="just">
              <a:buFont typeface="Arial" panose="020B0604020202020204" pitchFamily="34" charset="0"/>
              <a:buChar char="•"/>
            </a:pPr>
            <a:r>
              <a:rPr lang="tr-TR" dirty="0">
                <a:solidFill>
                  <a:srgbClr val="000000"/>
                </a:solidFill>
                <a:latin typeface="Times New Roman" panose="02020603050405020304" pitchFamily="18" charset="0"/>
              </a:rPr>
              <a:t>Sistem geliştirme, gereksinimlerin özelliklerini, tasarımını, yapımını, entegrasyonunu ve testini içerir.</a:t>
            </a:r>
          </a:p>
          <a:p>
            <a:pPr algn="just">
              <a:buFont typeface="Arial" panose="020B0604020202020204" pitchFamily="34" charset="0"/>
              <a:buChar char="•"/>
            </a:pPr>
            <a:r>
              <a:rPr lang="tr-TR" dirty="0">
                <a:solidFill>
                  <a:srgbClr val="000000"/>
                </a:solidFill>
                <a:latin typeface="Times New Roman" panose="02020603050405020304" pitchFamily="18" charset="0"/>
              </a:rPr>
              <a:t>Bir sistem kullanıma girdiğinde, </a:t>
            </a:r>
            <a:r>
              <a:rPr lang="tr-TR" dirty="0" err="1">
                <a:solidFill>
                  <a:srgbClr val="000000"/>
                </a:solidFill>
                <a:latin typeface="Times New Roman" panose="02020603050405020304" pitchFamily="18" charset="0"/>
              </a:rPr>
              <a:t>operasyonel</a:t>
            </a:r>
            <a:r>
              <a:rPr lang="tr-TR" dirty="0">
                <a:solidFill>
                  <a:srgbClr val="000000"/>
                </a:solidFill>
                <a:latin typeface="Times New Roman" panose="02020603050405020304" pitchFamily="18" charset="0"/>
              </a:rPr>
              <a:t> süreçler ve sistemin kendisi değişen iş gereksinimlerini yansıtacak şekilde değişmek zorundadır.</a:t>
            </a:r>
          </a:p>
          <a:p>
            <a:pPr algn="just">
              <a:buFont typeface="Arial" panose="020B0604020202020204" pitchFamily="34" charset="0"/>
              <a:buChar char="•"/>
            </a:pPr>
            <a:r>
              <a:rPr lang="tr-TR" dirty="0">
                <a:solidFill>
                  <a:srgbClr val="000000"/>
                </a:solidFill>
                <a:latin typeface="Times New Roman" panose="02020603050405020304" pitchFamily="18" charset="0"/>
              </a:rPr>
              <a:t>İnsan hataları kaçınılmazdır ve sistemler, sistem arızasına yol açmadan önce bu hataları tespit etmek için engeller</a:t>
            </a:r>
            <a:r>
              <a:rPr lang="en-US" dirty="0">
                <a:solidFill>
                  <a:srgbClr val="000000"/>
                </a:solidFill>
                <a:latin typeface="Times New Roman" panose="02020603050405020304" pitchFamily="18" charset="0"/>
              </a:rPr>
              <a:t>/</a:t>
            </a:r>
            <a:r>
              <a:rPr lang="en-US" dirty="0" err="1">
                <a:solidFill>
                  <a:srgbClr val="000000"/>
                </a:solidFill>
                <a:latin typeface="Times New Roman" panose="02020603050405020304" pitchFamily="18" charset="0"/>
              </a:rPr>
              <a:t>tuzaklar</a:t>
            </a:r>
            <a:r>
              <a:rPr lang="en-US" dirty="0">
                <a:solidFill>
                  <a:srgbClr val="000000"/>
                </a:solidFill>
                <a:latin typeface="Times New Roman" panose="02020603050405020304" pitchFamily="18" charset="0"/>
              </a:rPr>
              <a:t>/</a:t>
            </a:r>
            <a:r>
              <a:rPr lang="en-US" dirty="0" err="1">
                <a:solidFill>
                  <a:srgbClr val="000000"/>
                </a:solidFill>
                <a:latin typeface="Times New Roman" panose="02020603050405020304" pitchFamily="18" charset="0"/>
              </a:rPr>
              <a:t>bariyerler</a:t>
            </a:r>
            <a:r>
              <a:rPr lang="tr-TR" dirty="0">
                <a:solidFill>
                  <a:srgbClr val="000000"/>
                </a:solidFill>
                <a:latin typeface="Times New Roman" panose="02020603050405020304" pitchFamily="18" charset="0"/>
              </a:rPr>
              <a:t> içermelidir.</a:t>
            </a:r>
          </a:p>
        </p:txBody>
      </p:sp>
      <p:sp>
        <p:nvSpPr>
          <p:cNvPr id="4" name="Footer Placeholder 3"/>
          <p:cNvSpPr>
            <a:spLocks noGrp="1"/>
          </p:cNvSpPr>
          <p:nvPr>
            <p:ph type="ftr" sz="quarter" idx="11"/>
          </p:nvPr>
        </p:nvSpPr>
        <p:spPr>
          <a:xfrm>
            <a:off x="7315200" y="6489066"/>
            <a:ext cx="2895600" cy="365125"/>
          </a:xfrm>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54</a:t>
            </a:fld>
            <a:endParaRPr lang="en-US"/>
          </a:p>
        </p:txBody>
      </p:sp>
    </p:spTree>
    <p:extLst>
      <p:ext uri="{BB962C8B-B14F-4D97-AF65-F5344CB8AC3E}">
        <p14:creationId xmlns:p14="http://schemas.microsoft.com/office/powerpoint/2010/main" val="29695820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STS Yığınındaki Katmanlar</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sz="3200" dirty="0">
                <a:solidFill>
                  <a:srgbClr val="000000"/>
                </a:solidFill>
                <a:latin typeface="Times New Roman" panose="02020603050405020304" pitchFamily="18" charset="0"/>
              </a:rPr>
              <a:t>İş süreçleri</a:t>
            </a:r>
          </a:p>
          <a:p>
            <a:pPr marL="742950" lvl="1" indent="-285750" algn="just"/>
            <a:r>
              <a:rPr lang="tr-TR" sz="2800" dirty="0">
                <a:solidFill>
                  <a:srgbClr val="000000"/>
                </a:solidFill>
                <a:latin typeface="Times New Roman" panose="02020603050405020304" pitchFamily="18" charset="0"/>
              </a:rPr>
              <a:t>İşletmenin faaliyetlerini destekleyen insanları ve bilgisayar sistemlerini içeren bir dizi süreç.</a:t>
            </a:r>
          </a:p>
          <a:p>
            <a:pPr algn="just">
              <a:buFont typeface="Arial" panose="020B0604020202020204" pitchFamily="34" charset="0"/>
              <a:buChar char="•"/>
            </a:pPr>
            <a:r>
              <a:rPr lang="tr-TR" sz="3200" dirty="0">
                <a:solidFill>
                  <a:srgbClr val="000000"/>
                </a:solidFill>
                <a:latin typeface="Times New Roman" panose="02020603050405020304" pitchFamily="18" charset="0"/>
              </a:rPr>
              <a:t>Organizasyonlar</a:t>
            </a:r>
          </a:p>
          <a:p>
            <a:pPr marL="742950" lvl="1" indent="-285750" algn="just"/>
            <a:r>
              <a:rPr lang="tr-TR" sz="2800" dirty="0">
                <a:solidFill>
                  <a:srgbClr val="000000"/>
                </a:solidFill>
                <a:latin typeface="Times New Roman" panose="02020603050405020304" pitchFamily="18" charset="0"/>
              </a:rPr>
              <a:t>Sistemin işleyişini etkileyen daha yüksek seviyeli stratejik iş faaliyetleri.</a:t>
            </a:r>
          </a:p>
          <a:p>
            <a:pPr algn="just">
              <a:buFont typeface="Arial" panose="020B0604020202020204" pitchFamily="34" charset="0"/>
              <a:buChar char="•"/>
            </a:pPr>
            <a:r>
              <a:rPr lang="tr-TR" sz="3200" dirty="0">
                <a:solidFill>
                  <a:srgbClr val="000000"/>
                </a:solidFill>
                <a:latin typeface="Times New Roman" panose="02020603050405020304" pitchFamily="18" charset="0"/>
              </a:rPr>
              <a:t>Toplum</a:t>
            </a:r>
          </a:p>
          <a:p>
            <a:pPr marL="742950" lvl="1" indent="-285750" algn="just"/>
            <a:r>
              <a:rPr lang="tr-TR" sz="2800" dirty="0">
                <a:solidFill>
                  <a:srgbClr val="000000"/>
                </a:solidFill>
                <a:latin typeface="Times New Roman" panose="02020603050405020304" pitchFamily="18" charset="0"/>
              </a:rPr>
              <a:t>Sistemin işleyişini etkileyen kanunlar, düzenleme ve kültür.</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6</a:t>
            </a:fld>
            <a:endParaRPr lang="en-US"/>
          </a:p>
        </p:txBody>
      </p:sp>
    </p:spTree>
    <p:extLst>
      <p:ext uri="{BB962C8B-B14F-4D97-AF65-F5344CB8AC3E}">
        <p14:creationId xmlns:p14="http://schemas.microsoft.com/office/powerpoint/2010/main" val="3342607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tr-TR" sz="3200" b="1" dirty="0">
                <a:solidFill>
                  <a:srgbClr val="000000"/>
                </a:solidFill>
                <a:latin typeface="Times New Roman" panose="02020603050405020304" pitchFamily="18" charset="0"/>
              </a:rPr>
              <a:t>Bütünsel Sistem Tasarımı</a:t>
            </a:r>
          </a:p>
        </p:txBody>
      </p:sp>
      <p:sp>
        <p:nvSpPr>
          <p:cNvPr id="3" name="Content Placeholder 2"/>
          <p:cNvSpPr>
            <a:spLocks noGrp="1"/>
          </p:cNvSpPr>
          <p:nvPr>
            <p:ph idx="1"/>
          </p:nvPr>
        </p:nvSpPr>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Bir sistemdeki katmanlar arasında etkileşimler ve bağımlılıklar vardır ve bir düzeydeki değişiklikler diğer düzeylerde dalgalanır.</a:t>
            </a:r>
          </a:p>
          <a:p>
            <a:pPr marL="742950" lvl="1" indent="-285750" algn="just"/>
            <a:r>
              <a:rPr lang="tr-TR" dirty="0">
                <a:solidFill>
                  <a:srgbClr val="000000"/>
                </a:solidFill>
                <a:latin typeface="Times New Roman" panose="02020603050405020304" pitchFamily="18" charset="0"/>
              </a:rPr>
              <a:t>Örnek: Yönetmeliklerdeki (toplumdaki) değişiklik, iş süreçlerinde ve uygulama yazılımında değişikliklere yol açar.</a:t>
            </a:r>
          </a:p>
          <a:p>
            <a:pPr algn="just">
              <a:buFont typeface="Arial" panose="020B0604020202020204" pitchFamily="34" charset="0"/>
              <a:buChar char="•"/>
            </a:pPr>
            <a:r>
              <a:rPr lang="en-US" dirty="0" err="1">
                <a:solidFill>
                  <a:srgbClr val="000000"/>
                </a:solidFill>
                <a:latin typeface="Times New Roman" panose="02020603050405020304" pitchFamily="18" charset="0"/>
              </a:rPr>
              <a:t>Güvenebilirlik</a:t>
            </a:r>
            <a:r>
              <a:rPr lang="tr-TR" dirty="0">
                <a:solidFill>
                  <a:srgbClr val="000000"/>
                </a:solidFill>
                <a:latin typeface="Times New Roman" panose="02020603050405020304" pitchFamily="18" charset="0"/>
              </a:rPr>
              <a:t> için sistem perspektifi gereklidir</a:t>
            </a:r>
          </a:p>
          <a:p>
            <a:pPr marL="742950" lvl="1" indent="-285750" algn="just"/>
            <a:r>
              <a:rPr lang="tr-TR" dirty="0">
                <a:solidFill>
                  <a:srgbClr val="000000"/>
                </a:solidFill>
                <a:latin typeface="Times New Roman" panose="02020603050405020304" pitchFamily="18" charset="0"/>
              </a:rPr>
              <a:t>STS yığınının kapalı katmanları içindeki yazılım hatalarını içerir.</a:t>
            </a:r>
          </a:p>
          <a:p>
            <a:pPr marL="742950" lvl="1" indent="-285750" algn="just"/>
            <a:r>
              <a:rPr lang="tr-TR" dirty="0">
                <a:solidFill>
                  <a:srgbClr val="000000"/>
                </a:solidFill>
                <a:latin typeface="Times New Roman" panose="02020603050405020304" pitchFamily="18" charset="0"/>
              </a:rPr>
              <a:t>Bitişik katmanlardaki hataların ve hataların bir sistemdeki yazılımı nasıl etkileyebileceğini anlayın.</a:t>
            </a:r>
          </a:p>
        </p:txBody>
      </p:sp>
      <p:sp>
        <p:nvSpPr>
          <p:cNvPr id="4" name="Footer Placeholder 3"/>
          <p:cNvSpPr>
            <a:spLocks noGrp="1"/>
          </p:cNvSpPr>
          <p:nvPr>
            <p:ph type="ftr" sz="quarter" idx="11"/>
          </p:nvPr>
        </p:nvSpPr>
        <p:spPr/>
        <p:txBody>
          <a:bodyPr/>
          <a:lstStyle/>
          <a:p>
            <a:r>
              <a:rPr lang="en-US" dirty="0" err="1"/>
              <a:t>Ders</a:t>
            </a:r>
            <a:r>
              <a:rPr lang="en-US" dirty="0"/>
              <a:t> 10 - </a:t>
            </a:r>
            <a:r>
              <a:rPr lang="en-US" dirty="0" err="1"/>
              <a:t>Sosyoteknik</a:t>
            </a:r>
            <a:r>
              <a:rPr lang="en-US" dirty="0"/>
              <a:t> </a:t>
            </a:r>
            <a:r>
              <a:rPr lang="en-US" dirty="0" err="1"/>
              <a:t>Sistemler</a:t>
            </a:r>
            <a:endParaRPr lang="en-US" dirty="0"/>
          </a:p>
        </p:txBody>
      </p:sp>
      <p:sp>
        <p:nvSpPr>
          <p:cNvPr id="5" name="Slide Number Placeholder 4"/>
          <p:cNvSpPr>
            <a:spLocks noGrp="1"/>
          </p:cNvSpPr>
          <p:nvPr>
            <p:ph type="sldNum" sz="quarter" idx="12"/>
          </p:nvPr>
        </p:nvSpPr>
        <p:spPr/>
        <p:txBody>
          <a:bodyPr/>
          <a:lstStyle/>
          <a:p>
            <a:fld id="{A86F8904-DFC0-E240-BFF8-1216C9CAE37B}" type="slidenum">
              <a:rPr lang="en-US" smtClean="0"/>
              <a:pPr/>
              <a:t>7</a:t>
            </a:fld>
            <a:endParaRPr lang="en-US"/>
          </a:p>
        </p:txBody>
      </p:sp>
    </p:spTree>
    <p:extLst>
      <p:ext uri="{BB962C8B-B14F-4D97-AF65-F5344CB8AC3E}">
        <p14:creationId xmlns:p14="http://schemas.microsoft.com/office/powerpoint/2010/main" val="4037159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Karmaşık Sistemler</a:t>
            </a:r>
          </a:p>
        </p:txBody>
      </p:sp>
      <p:sp>
        <p:nvSpPr>
          <p:cNvPr id="9219" name="Rectangle 3"/>
          <p:cNvSpPr>
            <a:spLocks noGrp="1" noChangeArrowheads="1"/>
          </p:cNvSpPr>
          <p:nvPr>
            <p:ph type="body" idx="1"/>
          </p:nvPr>
        </p:nvSpPr>
        <p:spPr>
          <a:xfrm>
            <a:off x="2136531" y="1606550"/>
            <a:ext cx="7804638" cy="4129088"/>
          </a:xfrm>
          <a:noFill/>
          <a:ln/>
        </p:spPr>
        <p:txBody>
          <a:bodyPr>
            <a:normAutofit fontScale="92500"/>
          </a:bodyPr>
          <a:lstStyle/>
          <a:p>
            <a:pPr algn="just">
              <a:buFont typeface="Arial" panose="020B0604020202020204" pitchFamily="34" charset="0"/>
              <a:buChar char="•"/>
            </a:pPr>
            <a:r>
              <a:rPr lang="tr-TR" dirty="0">
                <a:solidFill>
                  <a:srgbClr val="000000"/>
                </a:solidFill>
                <a:latin typeface="Times New Roman" panose="02020603050405020304" pitchFamily="18" charset="0"/>
              </a:rPr>
              <a:t>Bir sistem, bazı ortak hedeflere ulaşmak için birlikte çalışan birbiriyle ilişkili bileşenlerin amaçlı bir koleksiyonudur.</a:t>
            </a:r>
          </a:p>
          <a:p>
            <a:pPr algn="just">
              <a:buFont typeface="Arial" panose="020B0604020202020204" pitchFamily="34" charset="0"/>
              <a:buChar char="•"/>
            </a:pPr>
            <a:r>
              <a:rPr lang="tr-TR" dirty="0">
                <a:solidFill>
                  <a:srgbClr val="000000"/>
                </a:solidFill>
                <a:latin typeface="Times New Roman" panose="02020603050405020304" pitchFamily="18" charset="0"/>
              </a:rPr>
              <a:t>Bir </a:t>
            </a:r>
            <a:r>
              <a:rPr lang="en-US" dirty="0" err="1">
                <a:solidFill>
                  <a:srgbClr val="000000"/>
                </a:solidFill>
                <a:latin typeface="Times New Roman" panose="02020603050405020304" pitchFamily="18" charset="0"/>
              </a:rPr>
              <a:t>sistem</a:t>
            </a:r>
            <a:r>
              <a:rPr lang="en-US" dirty="0">
                <a:solidFill>
                  <a:srgbClr val="000000"/>
                </a:solidFill>
                <a:latin typeface="Times New Roman" panose="02020603050405020304" pitchFamily="18" charset="0"/>
              </a:rPr>
              <a:t>;</a:t>
            </a:r>
            <a:r>
              <a:rPr lang="tr-TR" dirty="0">
                <a:solidFill>
                  <a:srgbClr val="000000"/>
                </a:solidFill>
                <a:latin typeface="Times New Roman" panose="02020603050405020304" pitchFamily="18" charset="0"/>
              </a:rPr>
              <a:t> yazılım, mekanik, elektrik ve elektronik donanım içerebilir ve insanlar tarafından çalıştırılabilir.</a:t>
            </a:r>
          </a:p>
          <a:p>
            <a:pPr algn="just">
              <a:buFont typeface="Arial" panose="020B0604020202020204" pitchFamily="34" charset="0"/>
              <a:buChar char="•"/>
            </a:pPr>
            <a:r>
              <a:rPr lang="tr-TR" dirty="0">
                <a:solidFill>
                  <a:srgbClr val="000000"/>
                </a:solidFill>
                <a:latin typeface="Times New Roman" panose="02020603050405020304" pitchFamily="18" charset="0"/>
              </a:rPr>
              <a:t>Sistem bileşenleri, diğer sistem bileşenlerine bağlıdır.</a:t>
            </a:r>
          </a:p>
          <a:p>
            <a:pPr algn="just">
              <a:buFont typeface="Arial" panose="020B0604020202020204" pitchFamily="34" charset="0"/>
              <a:buChar char="•"/>
            </a:pPr>
            <a:r>
              <a:rPr lang="tr-TR" dirty="0">
                <a:solidFill>
                  <a:srgbClr val="000000"/>
                </a:solidFill>
                <a:latin typeface="Times New Roman" panose="02020603050405020304" pitchFamily="18" charset="0"/>
              </a:rPr>
              <a:t>Sistem bileşenlerinin özellikleri ve davranışları ayrılmaz bir şekilde iç içe geçmiştir. Bu karmaşıklığa yol açar.</a:t>
            </a:r>
          </a:p>
        </p:txBody>
      </p:sp>
    </p:spTree>
    <p:extLst>
      <p:ext uri="{BB962C8B-B14F-4D97-AF65-F5344CB8AC3E}">
        <p14:creationId xmlns:p14="http://schemas.microsoft.com/office/powerpoint/2010/main" val="1456117180"/>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noFill/>
          <a:ln/>
        </p:spPr>
        <p:txBody>
          <a:bodyPr/>
          <a:lstStyle/>
          <a:p>
            <a:pPr algn="l"/>
            <a:r>
              <a:rPr lang="tr-TR" sz="3200" b="1" dirty="0">
                <a:solidFill>
                  <a:srgbClr val="000000"/>
                </a:solidFill>
                <a:latin typeface="Times New Roman" panose="02020603050405020304" pitchFamily="18" charset="0"/>
              </a:rPr>
              <a:t>Sistem Kategorileri</a:t>
            </a:r>
          </a:p>
        </p:txBody>
      </p:sp>
      <p:sp>
        <p:nvSpPr>
          <p:cNvPr id="11267" name="Rectangle 3"/>
          <p:cNvSpPr>
            <a:spLocks noGrp="1" noChangeArrowheads="1"/>
          </p:cNvSpPr>
          <p:nvPr>
            <p:ph type="body" idx="1"/>
          </p:nvPr>
        </p:nvSpPr>
        <p:spPr>
          <a:xfrm>
            <a:off x="1735016" y="1600201"/>
            <a:ext cx="8475785" cy="4525963"/>
          </a:xfrm>
          <a:noFill/>
          <a:ln/>
        </p:spPr>
        <p:txBody>
          <a:bodyPr/>
          <a:lstStyle/>
          <a:p>
            <a:pPr algn="just">
              <a:buFont typeface="Arial" panose="020B0604020202020204" pitchFamily="34" charset="0"/>
              <a:buChar char="•"/>
            </a:pPr>
            <a:r>
              <a:rPr lang="tr-TR" dirty="0">
                <a:solidFill>
                  <a:srgbClr val="000000"/>
                </a:solidFill>
                <a:latin typeface="Times New Roman" panose="02020603050405020304" pitchFamily="18" charset="0"/>
              </a:rPr>
              <a:t>Teknik bilgisayar tabanlı sistemler</a:t>
            </a:r>
          </a:p>
          <a:p>
            <a:pPr marL="742950" lvl="1" indent="-285750" algn="just"/>
            <a:r>
              <a:rPr lang="tr-TR" dirty="0">
                <a:solidFill>
                  <a:srgbClr val="000000"/>
                </a:solidFill>
                <a:latin typeface="Times New Roman" panose="02020603050405020304" pitchFamily="18" charset="0"/>
              </a:rPr>
              <a:t>Donanım ve yazılım içeren ancak operatörlerin ve </a:t>
            </a:r>
            <a:r>
              <a:rPr lang="tr-TR" dirty="0" err="1">
                <a:solidFill>
                  <a:srgbClr val="000000"/>
                </a:solidFill>
                <a:latin typeface="Times New Roman" panose="02020603050405020304" pitchFamily="18" charset="0"/>
              </a:rPr>
              <a:t>operasyonel</a:t>
            </a:r>
            <a:r>
              <a:rPr lang="tr-TR" dirty="0">
                <a:solidFill>
                  <a:srgbClr val="000000"/>
                </a:solidFill>
                <a:latin typeface="Times New Roman" panose="02020603050405020304" pitchFamily="18" charset="0"/>
              </a:rPr>
              <a:t> süreçlerin normalde sistemin bir parçası olarak kabul edilmediği sistemler. Sistem kendinden haberdar değil.</a:t>
            </a:r>
          </a:p>
          <a:p>
            <a:pPr marL="742950" lvl="1" indent="-285750" algn="just"/>
            <a:r>
              <a:rPr lang="tr-TR" dirty="0">
                <a:solidFill>
                  <a:srgbClr val="000000"/>
                </a:solidFill>
                <a:latin typeface="Times New Roman" panose="02020603050405020304" pitchFamily="18" charset="0"/>
              </a:rPr>
              <a:t>Örnek: Bir kitap yazmak için kullanılan bir kelime işlemci.</a:t>
            </a:r>
          </a:p>
          <a:p>
            <a:pPr algn="just">
              <a:buFont typeface="Arial" panose="020B0604020202020204" pitchFamily="34" charset="0"/>
              <a:buChar char="•"/>
            </a:pPr>
            <a:r>
              <a:rPr lang="tr-TR" dirty="0" err="1">
                <a:solidFill>
                  <a:srgbClr val="000000"/>
                </a:solidFill>
                <a:latin typeface="Times New Roman" panose="02020603050405020304" pitchFamily="18" charset="0"/>
              </a:rPr>
              <a:t>Sosyo</a:t>
            </a:r>
            <a:r>
              <a:rPr lang="tr-TR" dirty="0">
                <a:solidFill>
                  <a:srgbClr val="000000"/>
                </a:solidFill>
                <a:latin typeface="Times New Roman" panose="02020603050405020304" pitchFamily="18" charset="0"/>
              </a:rPr>
              <a:t>-teknik sistemler</a:t>
            </a:r>
          </a:p>
          <a:p>
            <a:pPr marL="742950" lvl="1" indent="-285750" algn="just"/>
            <a:r>
              <a:rPr lang="tr-TR" dirty="0">
                <a:solidFill>
                  <a:srgbClr val="000000"/>
                </a:solidFill>
                <a:latin typeface="Times New Roman" panose="02020603050405020304" pitchFamily="18" charset="0"/>
              </a:rPr>
              <a:t>Teknik sistemlerin yanı sıra </a:t>
            </a:r>
            <a:r>
              <a:rPr lang="tr-TR" dirty="0" err="1">
                <a:solidFill>
                  <a:srgbClr val="000000"/>
                </a:solidFill>
                <a:latin typeface="Times New Roman" panose="02020603050405020304" pitchFamily="18" charset="0"/>
              </a:rPr>
              <a:t>operasyonel</a:t>
            </a:r>
            <a:r>
              <a:rPr lang="tr-TR" dirty="0">
                <a:solidFill>
                  <a:srgbClr val="000000"/>
                </a:solidFill>
                <a:latin typeface="Times New Roman" panose="02020603050405020304" pitchFamily="18" charset="0"/>
              </a:rPr>
              <a:t> süreçleri ve teknik sistemi kullanan ve onunla etkileşimde bulunan kişileri de içeren sistemler. </a:t>
            </a:r>
            <a:r>
              <a:rPr lang="tr-TR" dirty="0" err="1">
                <a:solidFill>
                  <a:srgbClr val="000000"/>
                </a:solidFill>
                <a:latin typeface="Times New Roman" panose="02020603050405020304" pitchFamily="18" charset="0"/>
              </a:rPr>
              <a:t>Sosyo</a:t>
            </a:r>
            <a:r>
              <a:rPr lang="tr-TR" dirty="0">
                <a:solidFill>
                  <a:srgbClr val="000000"/>
                </a:solidFill>
                <a:latin typeface="Times New Roman" panose="02020603050405020304" pitchFamily="18" charset="0"/>
              </a:rPr>
              <a:t>-teknik sistemler, </a:t>
            </a:r>
            <a:r>
              <a:rPr lang="tr-TR" dirty="0" err="1">
                <a:solidFill>
                  <a:srgbClr val="000000"/>
                </a:solidFill>
                <a:latin typeface="Times New Roman" panose="02020603050405020304" pitchFamily="18" charset="0"/>
              </a:rPr>
              <a:t>organizasyonel</a:t>
            </a:r>
            <a:r>
              <a:rPr lang="tr-TR" dirty="0">
                <a:solidFill>
                  <a:srgbClr val="000000"/>
                </a:solidFill>
                <a:latin typeface="Times New Roman" panose="02020603050405020304" pitchFamily="18" charset="0"/>
              </a:rPr>
              <a:t> politikalar ve kurallarla yönetilir.</a:t>
            </a:r>
          </a:p>
          <a:p>
            <a:pPr marL="742950" lvl="1" indent="-285750" algn="just"/>
            <a:r>
              <a:rPr lang="tr-TR" dirty="0">
                <a:solidFill>
                  <a:srgbClr val="000000"/>
                </a:solidFill>
                <a:latin typeface="Times New Roman" panose="02020603050405020304" pitchFamily="18" charset="0"/>
              </a:rPr>
              <a:t>Örnek: Bir kitap üretmek için bir yayın sistemi.</a:t>
            </a:r>
          </a:p>
        </p:txBody>
      </p:sp>
    </p:spTree>
    <p:extLst>
      <p:ext uri="{BB962C8B-B14F-4D97-AF65-F5344CB8AC3E}">
        <p14:creationId xmlns:p14="http://schemas.microsoft.com/office/powerpoint/2010/main" val="2815463889"/>
      </p:ext>
    </p:extLst>
  </p:cSld>
  <p:clrMapOvr>
    <a:masterClrMapping/>
  </p:clrMapOvr>
  <p:transition/>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2199</Words>
  <Application>Microsoft Office PowerPoint</Application>
  <PresentationFormat>Geniş ekran</PresentationFormat>
  <Paragraphs>350</Paragraphs>
  <Slides>54</Slides>
  <Notes>9</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54</vt:i4>
      </vt:variant>
    </vt:vector>
  </HeadingPairs>
  <TitlesOfParts>
    <vt:vector size="59" baseType="lpstr">
      <vt:lpstr>Arial</vt:lpstr>
      <vt:lpstr>Calibri</vt:lpstr>
      <vt:lpstr>Calibri Light</vt:lpstr>
      <vt:lpstr>Times New Roman</vt:lpstr>
      <vt:lpstr>Office Teması</vt:lpstr>
      <vt:lpstr>Sosyoteknik Sistemler</vt:lpstr>
      <vt:lpstr>Bölüm 1’de İşlenecek Konular</vt:lpstr>
      <vt:lpstr>Sistemler</vt:lpstr>
      <vt:lpstr>Sosyoteknik Sistemler Yığını</vt:lpstr>
      <vt:lpstr>STS Yığınındaki Katmanlar</vt:lpstr>
      <vt:lpstr>STS Yığınındaki Katmanlar</vt:lpstr>
      <vt:lpstr>Bütünsel Sistem Tasarımı</vt:lpstr>
      <vt:lpstr>Karmaşık Sistemler</vt:lpstr>
      <vt:lpstr>Sistem Kategorileri</vt:lpstr>
      <vt:lpstr>Örgütsel Etkiler</vt:lpstr>
      <vt:lpstr>Sosyo-Teknik Sistem Özellikleri</vt:lpstr>
      <vt:lpstr>Ortaya Çıkan Özellikler</vt:lpstr>
      <vt:lpstr>Ortaya Çıkan Özelliklerin Örnekleri</vt:lpstr>
      <vt:lpstr>Ortaya Çıkan Özellik Türleri</vt:lpstr>
      <vt:lpstr>Ortaya Çıkan Bir Özellik Olarak Güvenilirlik</vt:lpstr>
      <vt:lpstr>Güvenilirlik Üzerindeki Etkiler</vt:lpstr>
      <vt:lpstr>Başarısızlık Yayılımı</vt:lpstr>
      <vt:lpstr>Deterministtik Olmamak</vt:lpstr>
      <vt:lpstr>Başarı Kriterleri</vt:lpstr>
      <vt:lpstr>Çatışan Başarı Görüşleri</vt:lpstr>
      <vt:lpstr>Sistem Mühendisliği</vt:lpstr>
      <vt:lpstr>Sistem Mühendisliğinin Aşamaları</vt:lpstr>
      <vt:lpstr>Sistem Mühendisliği Aşamaları</vt:lpstr>
      <vt:lpstr>Güvenlik ve Güvenilirlik Hususları</vt:lpstr>
      <vt:lpstr>Sistem Mühendisliği İle İlgili Profesyonel Disiplinler</vt:lpstr>
      <vt:lpstr>Disiplinler Arası Çalışma</vt:lpstr>
      <vt:lpstr>Bölüm 1’in Anahtar Noktaları</vt:lpstr>
      <vt:lpstr>Ders 10 - Sosyoteknik Sistemler</vt:lpstr>
      <vt:lpstr>Sistem Tedariği</vt:lpstr>
      <vt:lpstr>Kararda Payı Olan Unsurlar</vt:lpstr>
      <vt:lpstr>Tedarik ve Geliştirme</vt:lpstr>
      <vt:lpstr>Sistem Tedarik Süreçleri</vt:lpstr>
      <vt:lpstr>Tedarik Sorunları</vt:lpstr>
      <vt:lpstr>Müteahhitler ve Alt Yükleniciler</vt:lpstr>
      <vt:lpstr>Tedarik ve Güvenilebilirlik</vt:lpstr>
      <vt:lpstr>Sistem Geliştirme</vt:lpstr>
      <vt:lpstr>Sistem Geliştirme</vt:lpstr>
      <vt:lpstr>Sistem Gereksinimleri Tanımı</vt:lpstr>
      <vt:lpstr>Sistem Tasarım Süreci</vt:lpstr>
      <vt:lpstr>Gereksinimler ve Tasarım</vt:lpstr>
      <vt:lpstr>Gereksinimler ve Tasarım Spirali</vt:lpstr>
      <vt:lpstr>Alt Sistem Geliştirme</vt:lpstr>
      <vt:lpstr>Sistem Entegrasyonu</vt:lpstr>
      <vt:lpstr>Sistem Teslimi ve Dağıtımı</vt:lpstr>
      <vt:lpstr>Geliştirme ve Güvenilebilirlik</vt:lpstr>
      <vt:lpstr>Sistemin Çalışması</vt:lpstr>
      <vt:lpstr>İnsan Hatası</vt:lpstr>
      <vt:lpstr>Sistem Savunmaları</vt:lpstr>
      <vt:lpstr>Reason'ın İsviçre Peynirli Sistem Hatası Modeli</vt:lpstr>
      <vt:lpstr>Bir Hava Trafik Kontrolü Sistemindeki Savunmalar</vt:lpstr>
      <vt:lpstr>Sistem Gelişimi</vt:lpstr>
      <vt:lpstr>Sistem yaşam zamanını etkileyen unsurlar</vt:lpstr>
      <vt:lpstr>Gelişim ve Güvenilebilirlik</vt:lpstr>
      <vt:lpstr>Bölüm 2’nin Anahtar Noktaları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Güvenlik ve Güvenilebilirlik </dc:title>
  <dc:creator>Feyza-PC</dc:creator>
  <cp:lastModifiedBy>Feyza-PC</cp:lastModifiedBy>
  <cp:revision>12</cp:revision>
  <dcterms:created xsi:type="dcterms:W3CDTF">2023-05-26T06:00:17Z</dcterms:created>
  <dcterms:modified xsi:type="dcterms:W3CDTF">2023-05-26T06:59:55Z</dcterms:modified>
</cp:coreProperties>
</file>

<file path=docProps/thumbnail.jpeg>
</file>